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95" r:id="rId2"/>
    <p:sldId id="296" r:id="rId3"/>
    <p:sldId id="297" r:id="rId4"/>
    <p:sldId id="262" r:id="rId5"/>
    <p:sldId id="298" r:id="rId6"/>
    <p:sldId id="269" r:id="rId7"/>
    <p:sldId id="271" r:id="rId8"/>
    <p:sldId id="289" r:id="rId9"/>
    <p:sldId id="304" r:id="rId10"/>
    <p:sldId id="301" r:id="rId11"/>
    <p:sldId id="306" r:id="rId12"/>
    <p:sldId id="257" r:id="rId13"/>
    <p:sldId id="256" r:id="rId14"/>
    <p:sldId id="286" r:id="rId15"/>
    <p:sldId id="287" r:id="rId16"/>
    <p:sldId id="291" r:id="rId17"/>
    <p:sldId id="302" r:id="rId18"/>
    <p:sldId id="303" r:id="rId19"/>
    <p:sldId id="307" r:id="rId20"/>
    <p:sldId id="308" r:id="rId21"/>
    <p:sldId id="258" r:id="rId22"/>
    <p:sldId id="259" r:id="rId23"/>
    <p:sldId id="260" r:id="rId24"/>
    <p:sldId id="261" r:id="rId25"/>
    <p:sldId id="294" r:id="rId26"/>
    <p:sldId id="292" r:id="rId27"/>
    <p:sldId id="293" r:id="rId28"/>
    <p:sldId id="305" r:id="rId29"/>
    <p:sldId id="300" r:id="rId30"/>
    <p:sldId id="29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5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20" autoAdjust="0"/>
    <p:restoredTop sz="70884" autoAdjust="0"/>
  </p:normalViewPr>
  <p:slideViewPr>
    <p:cSldViewPr snapToGrid="0">
      <p:cViewPr varScale="1">
        <p:scale>
          <a:sx n="89" d="100"/>
          <a:sy n="89" d="100"/>
        </p:scale>
        <p:origin x="1544"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B44FDC7-D7C3-49EC-A52B-31DCD0E7685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29641DB-01B2-41AD-96CC-ACF7CA893A6D}">
      <dgm:prSet custT="1"/>
      <dgm:spPr/>
      <dgm:t>
        <a:bodyPr/>
        <a:lstStyle/>
        <a:p>
          <a:pPr>
            <a:lnSpc>
              <a:spcPct val="100000"/>
            </a:lnSpc>
          </a:pPr>
          <a:r>
            <a:rPr lang="en-GB" sz="1800" dirty="0"/>
            <a:t>Discover what job you might like</a:t>
          </a:r>
        </a:p>
      </dgm:t>
    </dgm:pt>
    <dgm:pt modelId="{02BAA683-FF88-4C2D-A07D-F8FE5B88B904}" type="parTrans" cxnId="{7CF8E485-6D08-4823-AE09-7FFAA1C833A8}">
      <dgm:prSet/>
      <dgm:spPr/>
      <dgm:t>
        <a:bodyPr/>
        <a:lstStyle/>
        <a:p>
          <a:endParaRPr lang="en-GB"/>
        </a:p>
      </dgm:t>
    </dgm:pt>
    <dgm:pt modelId="{EAEE05E1-5465-45B2-B14E-19B71CA8872B}" type="sibTrans" cxnId="{7CF8E485-6D08-4823-AE09-7FFAA1C833A8}">
      <dgm:prSet/>
      <dgm:spPr/>
      <dgm:t>
        <a:bodyPr/>
        <a:lstStyle/>
        <a:p>
          <a:endParaRPr lang="en-GB"/>
        </a:p>
      </dgm:t>
    </dgm:pt>
    <dgm:pt modelId="{88C16C7B-66CA-456B-8037-48D6D4E33737}">
      <dgm:prSet custT="1"/>
      <dgm:spPr/>
      <dgm:t>
        <a:bodyPr/>
        <a:lstStyle/>
        <a:p>
          <a:pPr>
            <a:lnSpc>
              <a:spcPct val="100000"/>
            </a:lnSpc>
          </a:pPr>
          <a:r>
            <a:rPr lang="en-GB" sz="1800" dirty="0"/>
            <a:t>CV support</a:t>
          </a:r>
        </a:p>
      </dgm:t>
    </dgm:pt>
    <dgm:pt modelId="{8B502996-5F4A-44D4-BD00-01DD96C77650}" type="parTrans" cxnId="{9D14A2D3-52A9-4F03-A106-7B9903D465F3}">
      <dgm:prSet/>
      <dgm:spPr/>
      <dgm:t>
        <a:bodyPr/>
        <a:lstStyle/>
        <a:p>
          <a:endParaRPr lang="en-GB"/>
        </a:p>
      </dgm:t>
    </dgm:pt>
    <dgm:pt modelId="{F7821968-34E0-4D25-A32A-AC61100644ED}" type="sibTrans" cxnId="{9D14A2D3-52A9-4F03-A106-7B9903D465F3}">
      <dgm:prSet/>
      <dgm:spPr/>
      <dgm:t>
        <a:bodyPr/>
        <a:lstStyle/>
        <a:p>
          <a:endParaRPr lang="en-GB"/>
        </a:p>
      </dgm:t>
    </dgm:pt>
    <dgm:pt modelId="{C1382AB1-6319-47FB-9DFD-436204F5EF36}">
      <dgm:prSet custT="1"/>
      <dgm:spPr/>
      <dgm:t>
        <a:bodyPr/>
        <a:lstStyle/>
        <a:p>
          <a:pPr>
            <a:lnSpc>
              <a:spcPct val="100000"/>
            </a:lnSpc>
          </a:pPr>
          <a:r>
            <a:rPr lang="en-GB" sz="1800" dirty="0"/>
            <a:t>Training courses</a:t>
          </a:r>
        </a:p>
      </dgm:t>
    </dgm:pt>
    <dgm:pt modelId="{FB0475C3-792D-401C-8E93-3BAA9F9018FA}" type="parTrans" cxnId="{E989C354-6BE4-4EB1-9F32-8272C9717D36}">
      <dgm:prSet/>
      <dgm:spPr/>
      <dgm:t>
        <a:bodyPr/>
        <a:lstStyle/>
        <a:p>
          <a:endParaRPr lang="en-GB"/>
        </a:p>
      </dgm:t>
    </dgm:pt>
    <dgm:pt modelId="{C54DEF9D-FD8E-4844-8333-64DCF59D20A2}" type="sibTrans" cxnId="{E989C354-6BE4-4EB1-9F32-8272C9717D36}">
      <dgm:prSet/>
      <dgm:spPr/>
      <dgm:t>
        <a:bodyPr/>
        <a:lstStyle/>
        <a:p>
          <a:endParaRPr lang="en-GB"/>
        </a:p>
      </dgm:t>
    </dgm:pt>
    <dgm:pt modelId="{F8848788-4F3A-43C7-AE42-DCDFC6AED1A6}">
      <dgm:prSet custT="1"/>
      <dgm:spPr/>
      <dgm:t>
        <a:bodyPr/>
        <a:lstStyle/>
        <a:p>
          <a:pPr>
            <a:lnSpc>
              <a:spcPct val="100000"/>
            </a:lnSpc>
          </a:pPr>
          <a:r>
            <a:rPr lang="en-GB" sz="1800" dirty="0"/>
            <a:t>Job vacancies</a:t>
          </a:r>
        </a:p>
      </dgm:t>
    </dgm:pt>
    <dgm:pt modelId="{0DD24813-C7FD-4776-82C3-FB1C8D7FDD4E}" type="parTrans" cxnId="{9890D115-04E1-47B6-B502-BD854571F2AC}">
      <dgm:prSet/>
      <dgm:spPr/>
      <dgm:t>
        <a:bodyPr/>
        <a:lstStyle/>
        <a:p>
          <a:endParaRPr lang="en-GB"/>
        </a:p>
      </dgm:t>
    </dgm:pt>
    <dgm:pt modelId="{1E93779E-4CBC-4401-A719-94A387697A01}" type="sibTrans" cxnId="{9890D115-04E1-47B6-B502-BD854571F2AC}">
      <dgm:prSet/>
      <dgm:spPr/>
      <dgm:t>
        <a:bodyPr/>
        <a:lstStyle/>
        <a:p>
          <a:endParaRPr lang="en-GB"/>
        </a:p>
      </dgm:t>
    </dgm:pt>
    <dgm:pt modelId="{D3F8F103-9886-49D1-920B-6CD612FAB6DC}">
      <dgm:prSet custT="1"/>
      <dgm:spPr/>
      <dgm:t>
        <a:bodyPr/>
        <a:lstStyle/>
        <a:p>
          <a:pPr>
            <a:lnSpc>
              <a:spcPct val="100000"/>
            </a:lnSpc>
          </a:pPr>
          <a:r>
            <a:rPr lang="en-GB" sz="1800" dirty="0"/>
            <a:t>Job information (including LMI)</a:t>
          </a:r>
        </a:p>
      </dgm:t>
    </dgm:pt>
    <dgm:pt modelId="{AF62C138-79C0-456D-9F11-CDC17A72082A}" type="parTrans" cxnId="{2D08B001-7374-45C1-8349-C0CBB16538CE}">
      <dgm:prSet/>
      <dgm:spPr/>
      <dgm:t>
        <a:bodyPr/>
        <a:lstStyle/>
        <a:p>
          <a:endParaRPr lang="en-GB"/>
        </a:p>
      </dgm:t>
    </dgm:pt>
    <dgm:pt modelId="{3FCEA3CB-E0FC-4DC7-A147-6451AE253514}" type="sibTrans" cxnId="{2D08B001-7374-45C1-8349-C0CBB16538CE}">
      <dgm:prSet/>
      <dgm:spPr/>
      <dgm:t>
        <a:bodyPr/>
        <a:lstStyle/>
        <a:p>
          <a:endParaRPr lang="en-GB"/>
        </a:p>
      </dgm:t>
    </dgm:pt>
    <dgm:pt modelId="{F242394F-24D5-4E42-A51F-C8CDB29E79BE}">
      <dgm:prSet custT="1"/>
      <dgm:spPr/>
      <dgm:t>
        <a:bodyPr/>
        <a:lstStyle/>
        <a:p>
          <a:pPr>
            <a:lnSpc>
              <a:spcPct val="100000"/>
            </a:lnSpc>
          </a:pPr>
          <a:r>
            <a:rPr lang="en-GB" sz="1800" dirty="0"/>
            <a:t>Volunteering</a:t>
          </a:r>
        </a:p>
      </dgm:t>
    </dgm:pt>
    <dgm:pt modelId="{EF109F6E-5867-489B-B7D9-DDADA59DA689}" type="parTrans" cxnId="{CE7CDA0F-8A3E-4B7B-9742-5DF7C204BBDF}">
      <dgm:prSet/>
      <dgm:spPr/>
      <dgm:t>
        <a:bodyPr/>
        <a:lstStyle/>
        <a:p>
          <a:endParaRPr lang="en-GB"/>
        </a:p>
      </dgm:t>
    </dgm:pt>
    <dgm:pt modelId="{A107D976-3EC4-4A1C-89E2-9E0F589FEF5B}" type="sibTrans" cxnId="{CE7CDA0F-8A3E-4B7B-9742-5DF7C204BBDF}">
      <dgm:prSet/>
      <dgm:spPr/>
      <dgm:t>
        <a:bodyPr/>
        <a:lstStyle/>
        <a:p>
          <a:endParaRPr lang="en-GB"/>
        </a:p>
      </dgm:t>
    </dgm:pt>
    <dgm:pt modelId="{9A2CD206-4BBE-4052-B258-3C670609AF75}">
      <dgm:prSet custT="1"/>
      <dgm:spPr/>
      <dgm:t>
        <a:bodyPr/>
        <a:lstStyle/>
        <a:p>
          <a:pPr>
            <a:lnSpc>
              <a:spcPct val="100000"/>
            </a:lnSpc>
          </a:pPr>
          <a:r>
            <a:rPr lang="en-GB" sz="1800" dirty="0"/>
            <a:t>Self-employment</a:t>
          </a:r>
        </a:p>
      </dgm:t>
    </dgm:pt>
    <dgm:pt modelId="{5245A6C9-772D-4027-9619-69003E36A5E8}" type="parTrans" cxnId="{6A7AC7D6-21D1-44E2-A9EB-DBCB1D9AF201}">
      <dgm:prSet/>
      <dgm:spPr/>
      <dgm:t>
        <a:bodyPr/>
        <a:lstStyle/>
        <a:p>
          <a:endParaRPr lang="en-GB"/>
        </a:p>
      </dgm:t>
    </dgm:pt>
    <dgm:pt modelId="{5E554670-F48A-4E38-A32C-96DF6E896550}" type="sibTrans" cxnId="{6A7AC7D6-21D1-44E2-A9EB-DBCB1D9AF201}">
      <dgm:prSet/>
      <dgm:spPr/>
      <dgm:t>
        <a:bodyPr/>
        <a:lstStyle/>
        <a:p>
          <a:endParaRPr lang="en-GB"/>
        </a:p>
      </dgm:t>
    </dgm:pt>
    <dgm:pt modelId="{20321C25-F1A6-4F42-AD7D-277A37617FE8}">
      <dgm:prSet custT="1"/>
      <dgm:spPr/>
      <dgm:t>
        <a:bodyPr/>
        <a:lstStyle/>
        <a:p>
          <a:pPr>
            <a:lnSpc>
              <a:spcPct val="100000"/>
            </a:lnSpc>
          </a:pPr>
          <a:r>
            <a:rPr lang="en-GB" sz="1800" dirty="0"/>
            <a:t>Referral to a human adviser</a:t>
          </a:r>
        </a:p>
      </dgm:t>
    </dgm:pt>
    <dgm:pt modelId="{E5348CE7-42DA-48DE-A410-DA2E6457EA0E}" type="parTrans" cxnId="{64172D6B-AC19-4CBF-BF25-875272F8AAA7}">
      <dgm:prSet/>
      <dgm:spPr/>
      <dgm:t>
        <a:bodyPr/>
        <a:lstStyle/>
        <a:p>
          <a:endParaRPr lang="en-GB"/>
        </a:p>
      </dgm:t>
    </dgm:pt>
    <dgm:pt modelId="{B9430F49-D5EB-4778-A0A6-3C12327D4F36}" type="sibTrans" cxnId="{64172D6B-AC19-4CBF-BF25-875272F8AAA7}">
      <dgm:prSet/>
      <dgm:spPr/>
      <dgm:t>
        <a:bodyPr/>
        <a:lstStyle/>
        <a:p>
          <a:endParaRPr lang="en-GB"/>
        </a:p>
      </dgm:t>
    </dgm:pt>
    <dgm:pt modelId="{22C25E65-ED37-44C8-BAB9-E92840C07139}" type="pres">
      <dgm:prSet presAssocID="{2B44FDC7-D7C3-49EC-A52B-31DCD0E7685C}" presName="root" presStyleCnt="0">
        <dgm:presLayoutVars>
          <dgm:dir/>
          <dgm:resizeHandles val="exact"/>
        </dgm:presLayoutVars>
      </dgm:prSet>
      <dgm:spPr/>
    </dgm:pt>
    <dgm:pt modelId="{3C75EECE-CA42-4B11-94CC-C932A308C387}" type="pres">
      <dgm:prSet presAssocID="{A29641DB-01B2-41AD-96CC-ACF7CA893A6D}" presName="compNode" presStyleCnt="0"/>
      <dgm:spPr/>
    </dgm:pt>
    <dgm:pt modelId="{02C1F45C-101B-4B63-A162-DE529273DA1E}" type="pres">
      <dgm:prSet presAssocID="{A29641DB-01B2-41AD-96CC-ACF7CA893A6D}" presName="bgRect" presStyleLbl="bgShp" presStyleIdx="0" presStyleCnt="8"/>
      <dgm:spPr>
        <a:solidFill>
          <a:srgbClr val="5FA59F"/>
        </a:solidFill>
      </dgm:spPr>
    </dgm:pt>
    <dgm:pt modelId="{0A8E063D-28F5-44BC-A07F-1AB066524E38}" type="pres">
      <dgm:prSet presAssocID="{A29641DB-01B2-41AD-96CC-ACF7CA893A6D}" presName="iconRect" presStyleLbl="node1" presStyleIdx="0" presStyleCnt="8"/>
      <dgm:spPr/>
    </dgm:pt>
    <dgm:pt modelId="{E1B0D79E-F5DD-49D9-A92B-62352AB8B914}" type="pres">
      <dgm:prSet presAssocID="{A29641DB-01B2-41AD-96CC-ACF7CA893A6D}" presName="spaceRect" presStyleCnt="0"/>
      <dgm:spPr/>
    </dgm:pt>
    <dgm:pt modelId="{4B1D44E1-7623-43D4-81A2-78412A559EF3}" type="pres">
      <dgm:prSet presAssocID="{A29641DB-01B2-41AD-96CC-ACF7CA893A6D}" presName="parTx" presStyleLbl="revTx" presStyleIdx="0" presStyleCnt="8">
        <dgm:presLayoutVars>
          <dgm:chMax val="0"/>
          <dgm:chPref val="0"/>
        </dgm:presLayoutVars>
      </dgm:prSet>
      <dgm:spPr/>
    </dgm:pt>
    <dgm:pt modelId="{7AED67C2-7DCE-4530-913E-1B08DD72800E}" type="pres">
      <dgm:prSet presAssocID="{EAEE05E1-5465-45B2-B14E-19B71CA8872B}" presName="sibTrans" presStyleCnt="0"/>
      <dgm:spPr/>
    </dgm:pt>
    <dgm:pt modelId="{CA3B1117-C3FE-4660-B6C3-A314AFC556E1}" type="pres">
      <dgm:prSet presAssocID="{88C16C7B-66CA-456B-8037-48D6D4E33737}" presName="compNode" presStyleCnt="0"/>
      <dgm:spPr/>
    </dgm:pt>
    <dgm:pt modelId="{150B4B41-C528-423B-AA9D-4829156FDBEC}" type="pres">
      <dgm:prSet presAssocID="{88C16C7B-66CA-456B-8037-48D6D4E33737}" presName="bgRect" presStyleLbl="bgShp" presStyleIdx="1" presStyleCnt="8"/>
      <dgm:spPr>
        <a:solidFill>
          <a:srgbClr val="5FA59F"/>
        </a:solidFill>
      </dgm:spPr>
    </dgm:pt>
    <dgm:pt modelId="{CE98D808-CB0C-44AA-8BE1-8BF74EE311C5}" type="pres">
      <dgm:prSet presAssocID="{88C16C7B-66CA-456B-8037-48D6D4E33737}" presName="iconRect" presStyleLbl="node1" presStyleIdx="1" presStyleCnt="8"/>
      <dgm:spPr/>
    </dgm:pt>
    <dgm:pt modelId="{633011A7-33C1-4D1F-A1E5-E0F7395B2173}" type="pres">
      <dgm:prSet presAssocID="{88C16C7B-66CA-456B-8037-48D6D4E33737}" presName="spaceRect" presStyleCnt="0"/>
      <dgm:spPr/>
    </dgm:pt>
    <dgm:pt modelId="{0929788A-06BA-4E29-B89C-52C995CB1FA8}" type="pres">
      <dgm:prSet presAssocID="{88C16C7B-66CA-456B-8037-48D6D4E33737}" presName="parTx" presStyleLbl="revTx" presStyleIdx="1" presStyleCnt="8">
        <dgm:presLayoutVars>
          <dgm:chMax val="0"/>
          <dgm:chPref val="0"/>
        </dgm:presLayoutVars>
      </dgm:prSet>
      <dgm:spPr/>
    </dgm:pt>
    <dgm:pt modelId="{3AC17125-45B8-4863-A8AC-0F06166E9F0E}" type="pres">
      <dgm:prSet presAssocID="{F7821968-34E0-4D25-A32A-AC61100644ED}" presName="sibTrans" presStyleCnt="0"/>
      <dgm:spPr/>
    </dgm:pt>
    <dgm:pt modelId="{12D7A74E-1CA0-49CF-AB83-73C9AD9BC790}" type="pres">
      <dgm:prSet presAssocID="{C1382AB1-6319-47FB-9DFD-436204F5EF36}" presName="compNode" presStyleCnt="0"/>
      <dgm:spPr/>
    </dgm:pt>
    <dgm:pt modelId="{C7D6EC30-82D4-4009-A51B-BFA6B5CB68E1}" type="pres">
      <dgm:prSet presAssocID="{C1382AB1-6319-47FB-9DFD-436204F5EF36}" presName="bgRect" presStyleLbl="bgShp" presStyleIdx="2" presStyleCnt="8"/>
      <dgm:spPr>
        <a:solidFill>
          <a:srgbClr val="5FA59F"/>
        </a:solidFill>
      </dgm:spPr>
    </dgm:pt>
    <dgm:pt modelId="{0AE26305-4838-4E24-9437-E0C465314725}" type="pres">
      <dgm:prSet presAssocID="{C1382AB1-6319-47FB-9DFD-436204F5EF36}" presName="iconRect" presStyleLbl="node1" presStyleIdx="2" presStyleCnt="8"/>
      <dgm:spPr/>
    </dgm:pt>
    <dgm:pt modelId="{3F7081E7-4629-40EB-8D4F-242C333B09A8}" type="pres">
      <dgm:prSet presAssocID="{C1382AB1-6319-47FB-9DFD-436204F5EF36}" presName="spaceRect" presStyleCnt="0"/>
      <dgm:spPr/>
    </dgm:pt>
    <dgm:pt modelId="{802B4713-D461-4279-8ED1-AAEEBE6B6DA2}" type="pres">
      <dgm:prSet presAssocID="{C1382AB1-6319-47FB-9DFD-436204F5EF36}" presName="parTx" presStyleLbl="revTx" presStyleIdx="2" presStyleCnt="8">
        <dgm:presLayoutVars>
          <dgm:chMax val="0"/>
          <dgm:chPref val="0"/>
        </dgm:presLayoutVars>
      </dgm:prSet>
      <dgm:spPr/>
    </dgm:pt>
    <dgm:pt modelId="{CC2DB068-A0DA-4EAF-BAA6-AA306347F52E}" type="pres">
      <dgm:prSet presAssocID="{C54DEF9D-FD8E-4844-8333-64DCF59D20A2}" presName="sibTrans" presStyleCnt="0"/>
      <dgm:spPr/>
    </dgm:pt>
    <dgm:pt modelId="{2F3E9FB3-CF41-4206-978A-099FA710D5ED}" type="pres">
      <dgm:prSet presAssocID="{F8848788-4F3A-43C7-AE42-DCDFC6AED1A6}" presName="compNode" presStyleCnt="0"/>
      <dgm:spPr/>
    </dgm:pt>
    <dgm:pt modelId="{FE4E6B06-C585-41F7-A57F-ECD992249546}" type="pres">
      <dgm:prSet presAssocID="{F8848788-4F3A-43C7-AE42-DCDFC6AED1A6}" presName="bgRect" presStyleLbl="bgShp" presStyleIdx="3" presStyleCnt="8"/>
      <dgm:spPr>
        <a:solidFill>
          <a:srgbClr val="5FA59F"/>
        </a:solidFill>
      </dgm:spPr>
    </dgm:pt>
    <dgm:pt modelId="{3B8AC5F9-16CD-449B-823F-0CA8282DDEDC}" type="pres">
      <dgm:prSet presAssocID="{F8848788-4F3A-43C7-AE42-DCDFC6AED1A6}" presName="iconRect" presStyleLbl="node1" presStyleIdx="3" presStyleCnt="8"/>
      <dgm:spPr/>
    </dgm:pt>
    <dgm:pt modelId="{F57D7BAD-515E-4C7D-B759-65209C65622D}" type="pres">
      <dgm:prSet presAssocID="{F8848788-4F3A-43C7-AE42-DCDFC6AED1A6}" presName="spaceRect" presStyleCnt="0"/>
      <dgm:spPr/>
    </dgm:pt>
    <dgm:pt modelId="{C41C437F-23E6-4C41-8902-32B1A220005D}" type="pres">
      <dgm:prSet presAssocID="{F8848788-4F3A-43C7-AE42-DCDFC6AED1A6}" presName="parTx" presStyleLbl="revTx" presStyleIdx="3" presStyleCnt="8">
        <dgm:presLayoutVars>
          <dgm:chMax val="0"/>
          <dgm:chPref val="0"/>
        </dgm:presLayoutVars>
      </dgm:prSet>
      <dgm:spPr/>
    </dgm:pt>
    <dgm:pt modelId="{4DDF7DD5-AD77-417F-B482-56B809040C82}" type="pres">
      <dgm:prSet presAssocID="{1E93779E-4CBC-4401-A719-94A387697A01}" presName="sibTrans" presStyleCnt="0"/>
      <dgm:spPr/>
    </dgm:pt>
    <dgm:pt modelId="{D0952B35-8D8F-40CA-A2C8-A426D4CFE89E}" type="pres">
      <dgm:prSet presAssocID="{D3F8F103-9886-49D1-920B-6CD612FAB6DC}" presName="compNode" presStyleCnt="0"/>
      <dgm:spPr/>
    </dgm:pt>
    <dgm:pt modelId="{288583E8-4249-484B-AE75-592389F54BD2}" type="pres">
      <dgm:prSet presAssocID="{D3F8F103-9886-49D1-920B-6CD612FAB6DC}" presName="bgRect" presStyleLbl="bgShp" presStyleIdx="4" presStyleCnt="8"/>
      <dgm:spPr>
        <a:solidFill>
          <a:srgbClr val="5FA59F"/>
        </a:solidFill>
      </dgm:spPr>
    </dgm:pt>
    <dgm:pt modelId="{7EB92836-6F67-4531-B14F-E456233ACE7D}" type="pres">
      <dgm:prSet presAssocID="{D3F8F103-9886-49D1-920B-6CD612FAB6DC}" presName="iconRect" presStyleLbl="node1" presStyleIdx="4" presStyleCnt="8"/>
      <dgm:spPr/>
    </dgm:pt>
    <dgm:pt modelId="{73C47962-323D-468C-9FF6-1C8738223D0C}" type="pres">
      <dgm:prSet presAssocID="{D3F8F103-9886-49D1-920B-6CD612FAB6DC}" presName="spaceRect" presStyleCnt="0"/>
      <dgm:spPr/>
    </dgm:pt>
    <dgm:pt modelId="{B1354947-92D1-47DB-9549-75403D41048F}" type="pres">
      <dgm:prSet presAssocID="{D3F8F103-9886-49D1-920B-6CD612FAB6DC}" presName="parTx" presStyleLbl="revTx" presStyleIdx="4" presStyleCnt="8">
        <dgm:presLayoutVars>
          <dgm:chMax val="0"/>
          <dgm:chPref val="0"/>
        </dgm:presLayoutVars>
      </dgm:prSet>
      <dgm:spPr/>
    </dgm:pt>
    <dgm:pt modelId="{D3B348D5-D3C9-4918-BE8C-BBB4CEBA4B86}" type="pres">
      <dgm:prSet presAssocID="{3FCEA3CB-E0FC-4DC7-A147-6451AE253514}" presName="sibTrans" presStyleCnt="0"/>
      <dgm:spPr/>
    </dgm:pt>
    <dgm:pt modelId="{44A3ED42-E6CE-4BAC-AD1E-3AB0B5AFC579}" type="pres">
      <dgm:prSet presAssocID="{F242394F-24D5-4E42-A51F-C8CDB29E79BE}" presName="compNode" presStyleCnt="0"/>
      <dgm:spPr/>
    </dgm:pt>
    <dgm:pt modelId="{61CEAD27-318D-4656-821D-53AE24F8CE4C}" type="pres">
      <dgm:prSet presAssocID="{F242394F-24D5-4E42-A51F-C8CDB29E79BE}" presName="bgRect" presStyleLbl="bgShp" presStyleIdx="5" presStyleCnt="8"/>
      <dgm:spPr>
        <a:solidFill>
          <a:srgbClr val="5FA59F"/>
        </a:solidFill>
      </dgm:spPr>
    </dgm:pt>
    <dgm:pt modelId="{2B95BF3D-0970-427B-A2BB-120FFE222A61}" type="pres">
      <dgm:prSet presAssocID="{F242394F-24D5-4E42-A51F-C8CDB29E79BE}" presName="iconRect" presStyleLbl="node1" presStyleIdx="5" presStyleCnt="8"/>
      <dgm:spPr/>
    </dgm:pt>
    <dgm:pt modelId="{D3CA21AB-2BED-4FAB-8099-D191300051D3}" type="pres">
      <dgm:prSet presAssocID="{F242394F-24D5-4E42-A51F-C8CDB29E79BE}" presName="spaceRect" presStyleCnt="0"/>
      <dgm:spPr/>
    </dgm:pt>
    <dgm:pt modelId="{57B14BCE-7E24-4111-98B9-FD0D85CFED91}" type="pres">
      <dgm:prSet presAssocID="{F242394F-24D5-4E42-A51F-C8CDB29E79BE}" presName="parTx" presStyleLbl="revTx" presStyleIdx="5" presStyleCnt="8">
        <dgm:presLayoutVars>
          <dgm:chMax val="0"/>
          <dgm:chPref val="0"/>
        </dgm:presLayoutVars>
      </dgm:prSet>
      <dgm:spPr/>
    </dgm:pt>
    <dgm:pt modelId="{ED200AD3-936A-4B27-A0D7-0D59B75F7901}" type="pres">
      <dgm:prSet presAssocID="{A107D976-3EC4-4A1C-89E2-9E0F589FEF5B}" presName="sibTrans" presStyleCnt="0"/>
      <dgm:spPr/>
    </dgm:pt>
    <dgm:pt modelId="{BB547096-153F-4A2E-8844-5E9484CB17F6}" type="pres">
      <dgm:prSet presAssocID="{9A2CD206-4BBE-4052-B258-3C670609AF75}" presName="compNode" presStyleCnt="0"/>
      <dgm:spPr/>
    </dgm:pt>
    <dgm:pt modelId="{8F191F06-D1C4-451A-90D7-8CDD7BAA224C}" type="pres">
      <dgm:prSet presAssocID="{9A2CD206-4BBE-4052-B258-3C670609AF75}" presName="bgRect" presStyleLbl="bgShp" presStyleIdx="6" presStyleCnt="8"/>
      <dgm:spPr>
        <a:solidFill>
          <a:srgbClr val="5FA59F"/>
        </a:solidFill>
      </dgm:spPr>
    </dgm:pt>
    <dgm:pt modelId="{C405524A-CBA6-4796-9BB1-75A91DB4B438}" type="pres">
      <dgm:prSet presAssocID="{9A2CD206-4BBE-4052-B258-3C670609AF75}" presName="iconRect" presStyleLbl="node1" presStyleIdx="6" presStyleCnt="8"/>
      <dgm:spPr/>
    </dgm:pt>
    <dgm:pt modelId="{53202A42-156A-4322-8633-40EF2E426EC9}" type="pres">
      <dgm:prSet presAssocID="{9A2CD206-4BBE-4052-B258-3C670609AF75}" presName="spaceRect" presStyleCnt="0"/>
      <dgm:spPr/>
    </dgm:pt>
    <dgm:pt modelId="{7984ECCD-D8F4-46A3-9FEB-4916F38D8F30}" type="pres">
      <dgm:prSet presAssocID="{9A2CD206-4BBE-4052-B258-3C670609AF75}" presName="parTx" presStyleLbl="revTx" presStyleIdx="6" presStyleCnt="8">
        <dgm:presLayoutVars>
          <dgm:chMax val="0"/>
          <dgm:chPref val="0"/>
        </dgm:presLayoutVars>
      </dgm:prSet>
      <dgm:spPr/>
    </dgm:pt>
    <dgm:pt modelId="{2EC0F68D-6452-49D1-89AA-2BD88DA0FDF0}" type="pres">
      <dgm:prSet presAssocID="{5E554670-F48A-4E38-A32C-96DF6E896550}" presName="sibTrans" presStyleCnt="0"/>
      <dgm:spPr/>
    </dgm:pt>
    <dgm:pt modelId="{F4E51FA7-9C19-471E-B99F-D7493671380B}" type="pres">
      <dgm:prSet presAssocID="{20321C25-F1A6-4F42-AD7D-277A37617FE8}" presName="compNode" presStyleCnt="0"/>
      <dgm:spPr/>
    </dgm:pt>
    <dgm:pt modelId="{D4FBB4BF-85A0-4A27-877A-033F0F510E86}" type="pres">
      <dgm:prSet presAssocID="{20321C25-F1A6-4F42-AD7D-277A37617FE8}" presName="bgRect" presStyleLbl="bgShp" presStyleIdx="7" presStyleCnt="8"/>
      <dgm:spPr>
        <a:solidFill>
          <a:srgbClr val="5FA59F"/>
        </a:solidFill>
      </dgm:spPr>
    </dgm:pt>
    <dgm:pt modelId="{CA2017EE-AC2D-43BA-966E-1837B787E376}" type="pres">
      <dgm:prSet presAssocID="{20321C25-F1A6-4F42-AD7D-277A37617FE8}" presName="iconRect" presStyleLbl="node1" presStyleIdx="7" presStyleCnt="8"/>
      <dgm:spPr/>
    </dgm:pt>
    <dgm:pt modelId="{25919E4A-D5E5-444C-9BBC-41C8860FFA9D}" type="pres">
      <dgm:prSet presAssocID="{20321C25-F1A6-4F42-AD7D-277A37617FE8}" presName="spaceRect" presStyleCnt="0"/>
      <dgm:spPr/>
    </dgm:pt>
    <dgm:pt modelId="{70B5BED7-D981-4B67-94E5-4197DF4A9C01}" type="pres">
      <dgm:prSet presAssocID="{20321C25-F1A6-4F42-AD7D-277A37617FE8}" presName="parTx" presStyleLbl="revTx" presStyleIdx="7" presStyleCnt="8">
        <dgm:presLayoutVars>
          <dgm:chMax val="0"/>
          <dgm:chPref val="0"/>
        </dgm:presLayoutVars>
      </dgm:prSet>
      <dgm:spPr/>
    </dgm:pt>
  </dgm:ptLst>
  <dgm:cxnLst>
    <dgm:cxn modelId="{2D08B001-7374-45C1-8349-C0CBB16538CE}" srcId="{2B44FDC7-D7C3-49EC-A52B-31DCD0E7685C}" destId="{D3F8F103-9886-49D1-920B-6CD612FAB6DC}" srcOrd="4" destOrd="0" parTransId="{AF62C138-79C0-456D-9F11-CDC17A72082A}" sibTransId="{3FCEA3CB-E0FC-4DC7-A147-6451AE253514}"/>
    <dgm:cxn modelId="{B934500E-10B6-498A-BA12-94F12725D55D}" type="presOf" srcId="{9A2CD206-4BBE-4052-B258-3C670609AF75}" destId="{7984ECCD-D8F4-46A3-9FEB-4916F38D8F30}" srcOrd="0" destOrd="0" presId="urn:microsoft.com/office/officeart/2018/2/layout/IconVerticalSolidList"/>
    <dgm:cxn modelId="{CE7CDA0F-8A3E-4B7B-9742-5DF7C204BBDF}" srcId="{2B44FDC7-D7C3-49EC-A52B-31DCD0E7685C}" destId="{F242394F-24D5-4E42-A51F-C8CDB29E79BE}" srcOrd="5" destOrd="0" parTransId="{EF109F6E-5867-489B-B7D9-DDADA59DA689}" sibTransId="{A107D976-3EC4-4A1C-89E2-9E0F589FEF5B}"/>
    <dgm:cxn modelId="{CE935715-D587-49CF-ABC6-5C0595A47905}" type="presOf" srcId="{A29641DB-01B2-41AD-96CC-ACF7CA893A6D}" destId="{4B1D44E1-7623-43D4-81A2-78412A559EF3}" srcOrd="0" destOrd="0" presId="urn:microsoft.com/office/officeart/2018/2/layout/IconVerticalSolidList"/>
    <dgm:cxn modelId="{9890D115-04E1-47B6-B502-BD854571F2AC}" srcId="{2B44FDC7-D7C3-49EC-A52B-31DCD0E7685C}" destId="{F8848788-4F3A-43C7-AE42-DCDFC6AED1A6}" srcOrd="3" destOrd="0" parTransId="{0DD24813-C7FD-4776-82C3-FB1C8D7FDD4E}" sibTransId="{1E93779E-4CBC-4401-A719-94A387697A01}"/>
    <dgm:cxn modelId="{39C57919-65CC-4FB3-BB93-5909D92CDB16}" type="presOf" srcId="{88C16C7B-66CA-456B-8037-48D6D4E33737}" destId="{0929788A-06BA-4E29-B89C-52C995CB1FA8}" srcOrd="0" destOrd="0" presId="urn:microsoft.com/office/officeart/2018/2/layout/IconVerticalSolidList"/>
    <dgm:cxn modelId="{84C1BE21-2E37-4571-9EDA-C3C0B93576DD}" type="presOf" srcId="{F8848788-4F3A-43C7-AE42-DCDFC6AED1A6}" destId="{C41C437F-23E6-4C41-8902-32B1A220005D}" srcOrd="0" destOrd="0" presId="urn:microsoft.com/office/officeart/2018/2/layout/IconVerticalSolidList"/>
    <dgm:cxn modelId="{FCB6B02F-BCD6-4598-8516-7A34316BEAA4}" type="presOf" srcId="{20321C25-F1A6-4F42-AD7D-277A37617FE8}" destId="{70B5BED7-D981-4B67-94E5-4197DF4A9C01}" srcOrd="0" destOrd="0" presId="urn:microsoft.com/office/officeart/2018/2/layout/IconVerticalSolidList"/>
    <dgm:cxn modelId="{832BCA52-C6D8-4A97-A033-8B7598EF9785}" type="presOf" srcId="{D3F8F103-9886-49D1-920B-6CD612FAB6DC}" destId="{B1354947-92D1-47DB-9549-75403D41048F}" srcOrd="0" destOrd="0" presId="urn:microsoft.com/office/officeart/2018/2/layout/IconVerticalSolidList"/>
    <dgm:cxn modelId="{E989C354-6BE4-4EB1-9F32-8272C9717D36}" srcId="{2B44FDC7-D7C3-49EC-A52B-31DCD0E7685C}" destId="{C1382AB1-6319-47FB-9DFD-436204F5EF36}" srcOrd="2" destOrd="0" parTransId="{FB0475C3-792D-401C-8E93-3BAA9F9018FA}" sibTransId="{C54DEF9D-FD8E-4844-8333-64DCF59D20A2}"/>
    <dgm:cxn modelId="{06A4C554-E42B-4E3C-BE54-8707A63EFC24}" type="presOf" srcId="{C1382AB1-6319-47FB-9DFD-436204F5EF36}" destId="{802B4713-D461-4279-8ED1-AAEEBE6B6DA2}" srcOrd="0" destOrd="0" presId="urn:microsoft.com/office/officeart/2018/2/layout/IconVerticalSolidList"/>
    <dgm:cxn modelId="{64172D6B-AC19-4CBF-BF25-875272F8AAA7}" srcId="{2B44FDC7-D7C3-49EC-A52B-31DCD0E7685C}" destId="{20321C25-F1A6-4F42-AD7D-277A37617FE8}" srcOrd="7" destOrd="0" parTransId="{E5348CE7-42DA-48DE-A410-DA2E6457EA0E}" sibTransId="{B9430F49-D5EB-4778-A0A6-3C12327D4F36}"/>
    <dgm:cxn modelId="{C542E76D-6C1A-4683-A709-7961373CD935}" type="presOf" srcId="{F242394F-24D5-4E42-A51F-C8CDB29E79BE}" destId="{57B14BCE-7E24-4111-98B9-FD0D85CFED91}" srcOrd="0" destOrd="0" presId="urn:microsoft.com/office/officeart/2018/2/layout/IconVerticalSolidList"/>
    <dgm:cxn modelId="{4015226E-DDC9-47DE-BF12-69A92E20B24E}" type="presOf" srcId="{2B44FDC7-D7C3-49EC-A52B-31DCD0E7685C}" destId="{22C25E65-ED37-44C8-BAB9-E92840C07139}" srcOrd="0" destOrd="0" presId="urn:microsoft.com/office/officeart/2018/2/layout/IconVerticalSolidList"/>
    <dgm:cxn modelId="{7CF8E485-6D08-4823-AE09-7FFAA1C833A8}" srcId="{2B44FDC7-D7C3-49EC-A52B-31DCD0E7685C}" destId="{A29641DB-01B2-41AD-96CC-ACF7CA893A6D}" srcOrd="0" destOrd="0" parTransId="{02BAA683-FF88-4C2D-A07D-F8FE5B88B904}" sibTransId="{EAEE05E1-5465-45B2-B14E-19B71CA8872B}"/>
    <dgm:cxn modelId="{9D14A2D3-52A9-4F03-A106-7B9903D465F3}" srcId="{2B44FDC7-D7C3-49EC-A52B-31DCD0E7685C}" destId="{88C16C7B-66CA-456B-8037-48D6D4E33737}" srcOrd="1" destOrd="0" parTransId="{8B502996-5F4A-44D4-BD00-01DD96C77650}" sibTransId="{F7821968-34E0-4D25-A32A-AC61100644ED}"/>
    <dgm:cxn modelId="{6A7AC7D6-21D1-44E2-A9EB-DBCB1D9AF201}" srcId="{2B44FDC7-D7C3-49EC-A52B-31DCD0E7685C}" destId="{9A2CD206-4BBE-4052-B258-3C670609AF75}" srcOrd="6" destOrd="0" parTransId="{5245A6C9-772D-4027-9619-69003E36A5E8}" sibTransId="{5E554670-F48A-4E38-A32C-96DF6E896550}"/>
    <dgm:cxn modelId="{4D11841A-7981-44FA-B538-479E296EDB95}" type="presParOf" srcId="{22C25E65-ED37-44C8-BAB9-E92840C07139}" destId="{3C75EECE-CA42-4B11-94CC-C932A308C387}" srcOrd="0" destOrd="0" presId="urn:microsoft.com/office/officeart/2018/2/layout/IconVerticalSolidList"/>
    <dgm:cxn modelId="{9698243F-1520-4F1C-BCEB-743CDDE62D0E}" type="presParOf" srcId="{3C75EECE-CA42-4B11-94CC-C932A308C387}" destId="{02C1F45C-101B-4B63-A162-DE529273DA1E}" srcOrd="0" destOrd="0" presId="urn:microsoft.com/office/officeart/2018/2/layout/IconVerticalSolidList"/>
    <dgm:cxn modelId="{07ACE2B0-5C67-4122-B481-9F3128F58A56}" type="presParOf" srcId="{3C75EECE-CA42-4B11-94CC-C932A308C387}" destId="{0A8E063D-28F5-44BC-A07F-1AB066524E38}" srcOrd="1" destOrd="0" presId="urn:microsoft.com/office/officeart/2018/2/layout/IconVerticalSolidList"/>
    <dgm:cxn modelId="{2F9632CC-7AD3-481E-9836-5C82C04F19FE}" type="presParOf" srcId="{3C75EECE-CA42-4B11-94CC-C932A308C387}" destId="{E1B0D79E-F5DD-49D9-A92B-62352AB8B914}" srcOrd="2" destOrd="0" presId="urn:microsoft.com/office/officeart/2018/2/layout/IconVerticalSolidList"/>
    <dgm:cxn modelId="{EF4575CE-96A8-4279-8D3A-5B8B84A2FECB}" type="presParOf" srcId="{3C75EECE-CA42-4B11-94CC-C932A308C387}" destId="{4B1D44E1-7623-43D4-81A2-78412A559EF3}" srcOrd="3" destOrd="0" presId="urn:microsoft.com/office/officeart/2018/2/layout/IconVerticalSolidList"/>
    <dgm:cxn modelId="{C05931B1-1B07-45D5-B040-A1771AE2CA73}" type="presParOf" srcId="{22C25E65-ED37-44C8-BAB9-E92840C07139}" destId="{7AED67C2-7DCE-4530-913E-1B08DD72800E}" srcOrd="1" destOrd="0" presId="urn:microsoft.com/office/officeart/2018/2/layout/IconVerticalSolidList"/>
    <dgm:cxn modelId="{B63635F9-0E4A-4208-8730-55AB2C0F88A7}" type="presParOf" srcId="{22C25E65-ED37-44C8-BAB9-E92840C07139}" destId="{CA3B1117-C3FE-4660-B6C3-A314AFC556E1}" srcOrd="2" destOrd="0" presId="urn:microsoft.com/office/officeart/2018/2/layout/IconVerticalSolidList"/>
    <dgm:cxn modelId="{29A54C81-2A0F-412E-92B6-68F128B43BA2}" type="presParOf" srcId="{CA3B1117-C3FE-4660-B6C3-A314AFC556E1}" destId="{150B4B41-C528-423B-AA9D-4829156FDBEC}" srcOrd="0" destOrd="0" presId="urn:microsoft.com/office/officeart/2018/2/layout/IconVerticalSolidList"/>
    <dgm:cxn modelId="{3B77BBC2-9FCB-443C-8F77-17FDF5751260}" type="presParOf" srcId="{CA3B1117-C3FE-4660-B6C3-A314AFC556E1}" destId="{CE98D808-CB0C-44AA-8BE1-8BF74EE311C5}" srcOrd="1" destOrd="0" presId="urn:microsoft.com/office/officeart/2018/2/layout/IconVerticalSolidList"/>
    <dgm:cxn modelId="{7BB67EDB-514F-4486-9260-87BB655AE3DE}" type="presParOf" srcId="{CA3B1117-C3FE-4660-B6C3-A314AFC556E1}" destId="{633011A7-33C1-4D1F-A1E5-E0F7395B2173}" srcOrd="2" destOrd="0" presId="urn:microsoft.com/office/officeart/2018/2/layout/IconVerticalSolidList"/>
    <dgm:cxn modelId="{7753ABE5-470D-4126-AD2E-649D6278EFC2}" type="presParOf" srcId="{CA3B1117-C3FE-4660-B6C3-A314AFC556E1}" destId="{0929788A-06BA-4E29-B89C-52C995CB1FA8}" srcOrd="3" destOrd="0" presId="urn:microsoft.com/office/officeart/2018/2/layout/IconVerticalSolidList"/>
    <dgm:cxn modelId="{43651066-8F48-425F-BB54-1CB6DA2071F7}" type="presParOf" srcId="{22C25E65-ED37-44C8-BAB9-E92840C07139}" destId="{3AC17125-45B8-4863-A8AC-0F06166E9F0E}" srcOrd="3" destOrd="0" presId="urn:microsoft.com/office/officeart/2018/2/layout/IconVerticalSolidList"/>
    <dgm:cxn modelId="{FFCF4BA1-76D0-48C2-AFF5-DDD27A56B7A3}" type="presParOf" srcId="{22C25E65-ED37-44C8-BAB9-E92840C07139}" destId="{12D7A74E-1CA0-49CF-AB83-73C9AD9BC790}" srcOrd="4" destOrd="0" presId="urn:microsoft.com/office/officeart/2018/2/layout/IconVerticalSolidList"/>
    <dgm:cxn modelId="{0040A20F-E0C6-4A8D-9868-75903E2959C5}" type="presParOf" srcId="{12D7A74E-1CA0-49CF-AB83-73C9AD9BC790}" destId="{C7D6EC30-82D4-4009-A51B-BFA6B5CB68E1}" srcOrd="0" destOrd="0" presId="urn:microsoft.com/office/officeart/2018/2/layout/IconVerticalSolidList"/>
    <dgm:cxn modelId="{DBA6570C-9EF2-45F1-B47E-8019978A2E7D}" type="presParOf" srcId="{12D7A74E-1CA0-49CF-AB83-73C9AD9BC790}" destId="{0AE26305-4838-4E24-9437-E0C465314725}" srcOrd="1" destOrd="0" presId="urn:microsoft.com/office/officeart/2018/2/layout/IconVerticalSolidList"/>
    <dgm:cxn modelId="{735F1F8C-0968-41D3-AC7E-6A285B30727C}" type="presParOf" srcId="{12D7A74E-1CA0-49CF-AB83-73C9AD9BC790}" destId="{3F7081E7-4629-40EB-8D4F-242C333B09A8}" srcOrd="2" destOrd="0" presId="urn:microsoft.com/office/officeart/2018/2/layout/IconVerticalSolidList"/>
    <dgm:cxn modelId="{59E5780C-4B75-4D8D-87D4-C8D84F58D0D9}" type="presParOf" srcId="{12D7A74E-1CA0-49CF-AB83-73C9AD9BC790}" destId="{802B4713-D461-4279-8ED1-AAEEBE6B6DA2}" srcOrd="3" destOrd="0" presId="urn:microsoft.com/office/officeart/2018/2/layout/IconVerticalSolidList"/>
    <dgm:cxn modelId="{2BC2AE92-DA58-49D5-9D61-E06979A13977}" type="presParOf" srcId="{22C25E65-ED37-44C8-BAB9-E92840C07139}" destId="{CC2DB068-A0DA-4EAF-BAA6-AA306347F52E}" srcOrd="5" destOrd="0" presId="urn:microsoft.com/office/officeart/2018/2/layout/IconVerticalSolidList"/>
    <dgm:cxn modelId="{FBABD518-7EE7-40D0-981A-879E11DFD0B1}" type="presParOf" srcId="{22C25E65-ED37-44C8-BAB9-E92840C07139}" destId="{2F3E9FB3-CF41-4206-978A-099FA710D5ED}" srcOrd="6" destOrd="0" presId="urn:microsoft.com/office/officeart/2018/2/layout/IconVerticalSolidList"/>
    <dgm:cxn modelId="{E2F309A6-9F4D-4B1D-9AB8-6B77C7DC3E83}" type="presParOf" srcId="{2F3E9FB3-CF41-4206-978A-099FA710D5ED}" destId="{FE4E6B06-C585-41F7-A57F-ECD992249546}" srcOrd="0" destOrd="0" presId="urn:microsoft.com/office/officeart/2018/2/layout/IconVerticalSolidList"/>
    <dgm:cxn modelId="{5D494D8D-61BC-49E2-8B93-5886B3731978}" type="presParOf" srcId="{2F3E9FB3-CF41-4206-978A-099FA710D5ED}" destId="{3B8AC5F9-16CD-449B-823F-0CA8282DDEDC}" srcOrd="1" destOrd="0" presId="urn:microsoft.com/office/officeart/2018/2/layout/IconVerticalSolidList"/>
    <dgm:cxn modelId="{70F452B1-AC6B-461F-B6C0-47E22F9F42C1}" type="presParOf" srcId="{2F3E9FB3-CF41-4206-978A-099FA710D5ED}" destId="{F57D7BAD-515E-4C7D-B759-65209C65622D}" srcOrd="2" destOrd="0" presId="urn:microsoft.com/office/officeart/2018/2/layout/IconVerticalSolidList"/>
    <dgm:cxn modelId="{D95BF232-BBBF-45DB-8F6F-B03B71EC9295}" type="presParOf" srcId="{2F3E9FB3-CF41-4206-978A-099FA710D5ED}" destId="{C41C437F-23E6-4C41-8902-32B1A220005D}" srcOrd="3" destOrd="0" presId="urn:microsoft.com/office/officeart/2018/2/layout/IconVerticalSolidList"/>
    <dgm:cxn modelId="{CEFAAC9F-1B1B-497D-8488-92CFBB52E40A}" type="presParOf" srcId="{22C25E65-ED37-44C8-BAB9-E92840C07139}" destId="{4DDF7DD5-AD77-417F-B482-56B809040C82}" srcOrd="7" destOrd="0" presId="urn:microsoft.com/office/officeart/2018/2/layout/IconVerticalSolidList"/>
    <dgm:cxn modelId="{6FF1D04D-39CE-4D57-8671-976819336FA9}" type="presParOf" srcId="{22C25E65-ED37-44C8-BAB9-E92840C07139}" destId="{D0952B35-8D8F-40CA-A2C8-A426D4CFE89E}" srcOrd="8" destOrd="0" presId="urn:microsoft.com/office/officeart/2018/2/layout/IconVerticalSolidList"/>
    <dgm:cxn modelId="{F806045E-DC5D-4960-A388-D33238B2E15F}" type="presParOf" srcId="{D0952B35-8D8F-40CA-A2C8-A426D4CFE89E}" destId="{288583E8-4249-484B-AE75-592389F54BD2}" srcOrd="0" destOrd="0" presId="urn:microsoft.com/office/officeart/2018/2/layout/IconVerticalSolidList"/>
    <dgm:cxn modelId="{2F97B8BC-B7B6-417F-9A0B-68C2935D6F4D}" type="presParOf" srcId="{D0952B35-8D8F-40CA-A2C8-A426D4CFE89E}" destId="{7EB92836-6F67-4531-B14F-E456233ACE7D}" srcOrd="1" destOrd="0" presId="urn:microsoft.com/office/officeart/2018/2/layout/IconVerticalSolidList"/>
    <dgm:cxn modelId="{0AAA9386-97C8-4D15-B747-C39225CBE892}" type="presParOf" srcId="{D0952B35-8D8F-40CA-A2C8-A426D4CFE89E}" destId="{73C47962-323D-468C-9FF6-1C8738223D0C}" srcOrd="2" destOrd="0" presId="urn:microsoft.com/office/officeart/2018/2/layout/IconVerticalSolidList"/>
    <dgm:cxn modelId="{03B32A41-3094-4FA1-B216-C6DE05345968}" type="presParOf" srcId="{D0952B35-8D8F-40CA-A2C8-A426D4CFE89E}" destId="{B1354947-92D1-47DB-9549-75403D41048F}" srcOrd="3" destOrd="0" presId="urn:microsoft.com/office/officeart/2018/2/layout/IconVerticalSolidList"/>
    <dgm:cxn modelId="{4ECA8785-57BE-4B28-8F6A-8A1FBEE977B9}" type="presParOf" srcId="{22C25E65-ED37-44C8-BAB9-E92840C07139}" destId="{D3B348D5-D3C9-4918-BE8C-BBB4CEBA4B86}" srcOrd="9" destOrd="0" presId="urn:microsoft.com/office/officeart/2018/2/layout/IconVerticalSolidList"/>
    <dgm:cxn modelId="{A4CFBB9C-A9AE-4648-9AD5-BB8CEA9C70D0}" type="presParOf" srcId="{22C25E65-ED37-44C8-BAB9-E92840C07139}" destId="{44A3ED42-E6CE-4BAC-AD1E-3AB0B5AFC579}" srcOrd="10" destOrd="0" presId="urn:microsoft.com/office/officeart/2018/2/layout/IconVerticalSolidList"/>
    <dgm:cxn modelId="{8158FEE6-4FD5-4BA9-9E6C-E346D06AF731}" type="presParOf" srcId="{44A3ED42-E6CE-4BAC-AD1E-3AB0B5AFC579}" destId="{61CEAD27-318D-4656-821D-53AE24F8CE4C}" srcOrd="0" destOrd="0" presId="urn:microsoft.com/office/officeart/2018/2/layout/IconVerticalSolidList"/>
    <dgm:cxn modelId="{4134E5C3-70F6-483F-A7BD-8996CEDA1312}" type="presParOf" srcId="{44A3ED42-E6CE-4BAC-AD1E-3AB0B5AFC579}" destId="{2B95BF3D-0970-427B-A2BB-120FFE222A61}" srcOrd="1" destOrd="0" presId="urn:microsoft.com/office/officeart/2018/2/layout/IconVerticalSolidList"/>
    <dgm:cxn modelId="{FC8931A4-3A76-4915-8B41-6C5C893F2328}" type="presParOf" srcId="{44A3ED42-E6CE-4BAC-AD1E-3AB0B5AFC579}" destId="{D3CA21AB-2BED-4FAB-8099-D191300051D3}" srcOrd="2" destOrd="0" presId="urn:microsoft.com/office/officeart/2018/2/layout/IconVerticalSolidList"/>
    <dgm:cxn modelId="{1ECD7C22-A823-4A99-AE55-8A0A08DD15C5}" type="presParOf" srcId="{44A3ED42-E6CE-4BAC-AD1E-3AB0B5AFC579}" destId="{57B14BCE-7E24-4111-98B9-FD0D85CFED91}" srcOrd="3" destOrd="0" presId="urn:microsoft.com/office/officeart/2018/2/layout/IconVerticalSolidList"/>
    <dgm:cxn modelId="{20CF9969-621B-4682-BE98-2AD41CFDDFBE}" type="presParOf" srcId="{22C25E65-ED37-44C8-BAB9-E92840C07139}" destId="{ED200AD3-936A-4B27-A0D7-0D59B75F7901}" srcOrd="11" destOrd="0" presId="urn:microsoft.com/office/officeart/2018/2/layout/IconVerticalSolidList"/>
    <dgm:cxn modelId="{9E8F72A7-0A19-427C-8C61-144EBE29944E}" type="presParOf" srcId="{22C25E65-ED37-44C8-BAB9-E92840C07139}" destId="{BB547096-153F-4A2E-8844-5E9484CB17F6}" srcOrd="12" destOrd="0" presId="urn:microsoft.com/office/officeart/2018/2/layout/IconVerticalSolidList"/>
    <dgm:cxn modelId="{BE9C592D-33C0-46A1-AAA1-4194E7683309}" type="presParOf" srcId="{BB547096-153F-4A2E-8844-5E9484CB17F6}" destId="{8F191F06-D1C4-451A-90D7-8CDD7BAA224C}" srcOrd="0" destOrd="0" presId="urn:microsoft.com/office/officeart/2018/2/layout/IconVerticalSolidList"/>
    <dgm:cxn modelId="{92D25F24-9634-4106-BAA9-0E3EEAE9BA3D}" type="presParOf" srcId="{BB547096-153F-4A2E-8844-5E9484CB17F6}" destId="{C405524A-CBA6-4796-9BB1-75A91DB4B438}" srcOrd="1" destOrd="0" presId="urn:microsoft.com/office/officeart/2018/2/layout/IconVerticalSolidList"/>
    <dgm:cxn modelId="{C9FC32DF-2DA3-4D4C-B5BD-A97BE64B3ED1}" type="presParOf" srcId="{BB547096-153F-4A2E-8844-5E9484CB17F6}" destId="{53202A42-156A-4322-8633-40EF2E426EC9}" srcOrd="2" destOrd="0" presId="urn:microsoft.com/office/officeart/2018/2/layout/IconVerticalSolidList"/>
    <dgm:cxn modelId="{C1FB2000-1FEF-45B0-9F27-95659C02D0E2}" type="presParOf" srcId="{BB547096-153F-4A2E-8844-5E9484CB17F6}" destId="{7984ECCD-D8F4-46A3-9FEB-4916F38D8F30}" srcOrd="3" destOrd="0" presId="urn:microsoft.com/office/officeart/2018/2/layout/IconVerticalSolidList"/>
    <dgm:cxn modelId="{D3EABDDF-D8D2-40D1-B531-858159B5AD75}" type="presParOf" srcId="{22C25E65-ED37-44C8-BAB9-E92840C07139}" destId="{2EC0F68D-6452-49D1-89AA-2BD88DA0FDF0}" srcOrd="13" destOrd="0" presId="urn:microsoft.com/office/officeart/2018/2/layout/IconVerticalSolidList"/>
    <dgm:cxn modelId="{A5D59A82-50B6-46B5-859A-B45ADB95561E}" type="presParOf" srcId="{22C25E65-ED37-44C8-BAB9-E92840C07139}" destId="{F4E51FA7-9C19-471E-B99F-D7493671380B}" srcOrd="14" destOrd="0" presId="urn:microsoft.com/office/officeart/2018/2/layout/IconVerticalSolidList"/>
    <dgm:cxn modelId="{FB0539EF-E835-4DDA-AABD-A27BE8E46C1D}" type="presParOf" srcId="{F4E51FA7-9C19-471E-B99F-D7493671380B}" destId="{D4FBB4BF-85A0-4A27-877A-033F0F510E86}" srcOrd="0" destOrd="0" presId="urn:microsoft.com/office/officeart/2018/2/layout/IconVerticalSolidList"/>
    <dgm:cxn modelId="{ED27FC85-B469-4C70-9092-27E6A5AD1EAD}" type="presParOf" srcId="{F4E51FA7-9C19-471E-B99F-D7493671380B}" destId="{CA2017EE-AC2D-43BA-966E-1837B787E376}" srcOrd="1" destOrd="0" presId="urn:microsoft.com/office/officeart/2018/2/layout/IconVerticalSolidList"/>
    <dgm:cxn modelId="{B7AA3570-C122-4F16-B765-0A878E9772EC}" type="presParOf" srcId="{F4E51FA7-9C19-471E-B99F-D7493671380B}" destId="{25919E4A-D5E5-444C-9BBC-41C8860FFA9D}" srcOrd="2" destOrd="0" presId="urn:microsoft.com/office/officeart/2018/2/layout/IconVerticalSolidList"/>
    <dgm:cxn modelId="{F548B133-1E94-48A4-B33E-D9718B2AFFB4}" type="presParOf" srcId="{F4E51FA7-9C19-471E-B99F-D7493671380B}" destId="{70B5BED7-D981-4B67-94E5-4197DF4A9C0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44FDC7-D7C3-49EC-A52B-31DCD0E7685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D79BA6E-72F6-454C-801A-DB58CAD8B32D}">
      <dgm:prSet custT="1"/>
      <dgm:spPr/>
      <dgm:t>
        <a:bodyPr/>
        <a:lstStyle/>
        <a:p>
          <a:pPr>
            <a:lnSpc>
              <a:spcPct val="100000"/>
            </a:lnSpc>
          </a:pPr>
          <a:r>
            <a:rPr lang="en-GB" sz="1400" b="1" i="1" dirty="0"/>
            <a:t>“It will support and complement careers guidance sessions if clients have an opportunity to start building their own fundamental knowledge on these areas before they meet us in person</a:t>
          </a:r>
          <a:r>
            <a:rPr lang="en-GB" sz="1400" b="1" i="1"/>
            <a:t>” </a:t>
          </a:r>
          <a:br>
            <a:rPr lang="en-GB" sz="1400" b="1" i="1"/>
          </a:br>
          <a:r>
            <a:rPr lang="en-GB" sz="1400" b="1" i="1"/>
            <a:t>   - </a:t>
          </a:r>
          <a:r>
            <a:rPr lang="en-GB" sz="1400" b="1"/>
            <a:t>Practitioner</a:t>
          </a:r>
          <a:r>
            <a:rPr lang="en-GB" sz="1400" b="1" dirty="0"/>
            <a:t>, Bristol</a:t>
          </a:r>
          <a:endParaRPr lang="en-US" sz="1400" b="1" dirty="0"/>
        </a:p>
      </dgm:t>
    </dgm:pt>
    <dgm:pt modelId="{35B10310-BDA3-436D-A2B7-84D31A25EC3F}" type="parTrans" cxnId="{6CAAD373-DCAE-419B-9ACB-7D6B87BBCCF1}">
      <dgm:prSet/>
      <dgm:spPr/>
      <dgm:t>
        <a:bodyPr/>
        <a:lstStyle/>
        <a:p>
          <a:endParaRPr lang="en-US"/>
        </a:p>
      </dgm:t>
    </dgm:pt>
    <dgm:pt modelId="{3BE2E597-7128-43E0-9600-53885D19FFBE}" type="sibTrans" cxnId="{6CAAD373-DCAE-419B-9ACB-7D6B87BBCCF1}">
      <dgm:prSet/>
      <dgm:spPr/>
      <dgm:t>
        <a:bodyPr/>
        <a:lstStyle/>
        <a:p>
          <a:endParaRPr lang="en-US"/>
        </a:p>
      </dgm:t>
    </dgm:pt>
    <dgm:pt modelId="{9B496E8B-C6B0-4D51-B118-F45F9DA1D1A0}">
      <dgm:prSet custT="1"/>
      <dgm:spPr/>
      <dgm:t>
        <a:bodyPr/>
        <a:lstStyle/>
        <a:p>
          <a:pPr>
            <a:lnSpc>
              <a:spcPct val="100000"/>
            </a:lnSpc>
          </a:pPr>
          <a:r>
            <a:rPr lang="en-GB" sz="1400" b="1" i="1" dirty="0"/>
            <a:t>“I like the speedy reaction to my inputs, it’s fast and I like the features which reflect many of the enquiries we receive from adults using our service</a:t>
          </a:r>
          <a:r>
            <a:rPr lang="en-GB" sz="1400" b="1" i="1"/>
            <a:t>” </a:t>
          </a:r>
          <a:br>
            <a:rPr lang="en-GB" sz="1400" b="1" i="1"/>
          </a:br>
          <a:r>
            <a:rPr lang="en-GB" sz="1400" b="1" i="1"/>
            <a:t>   - </a:t>
          </a:r>
          <a:r>
            <a:rPr lang="en-GB" sz="1400" b="1" i="0"/>
            <a:t>Manager</a:t>
          </a:r>
          <a:r>
            <a:rPr lang="en-GB" sz="1400" b="1" i="0" dirty="0"/>
            <a:t>, Derby</a:t>
          </a:r>
          <a:endParaRPr lang="en-US" sz="1400" b="1" dirty="0"/>
        </a:p>
      </dgm:t>
    </dgm:pt>
    <dgm:pt modelId="{FBC2852C-D76C-4F19-8781-6D080F814B5E}" type="parTrans" cxnId="{CD8FD202-84E5-4E6A-86A7-B8B1D9A01356}">
      <dgm:prSet/>
      <dgm:spPr/>
      <dgm:t>
        <a:bodyPr/>
        <a:lstStyle/>
        <a:p>
          <a:endParaRPr lang="en-US"/>
        </a:p>
      </dgm:t>
    </dgm:pt>
    <dgm:pt modelId="{42BCB9C9-D981-4843-A885-2CF1AA593772}" type="sibTrans" cxnId="{CD8FD202-84E5-4E6A-86A7-B8B1D9A01356}">
      <dgm:prSet/>
      <dgm:spPr/>
      <dgm:t>
        <a:bodyPr/>
        <a:lstStyle/>
        <a:p>
          <a:endParaRPr lang="en-US"/>
        </a:p>
      </dgm:t>
    </dgm:pt>
    <dgm:pt modelId="{22C25E65-ED37-44C8-BAB9-E92840C07139}" type="pres">
      <dgm:prSet presAssocID="{2B44FDC7-D7C3-49EC-A52B-31DCD0E7685C}" presName="root" presStyleCnt="0">
        <dgm:presLayoutVars>
          <dgm:dir/>
          <dgm:resizeHandles val="exact"/>
        </dgm:presLayoutVars>
      </dgm:prSet>
      <dgm:spPr/>
    </dgm:pt>
    <dgm:pt modelId="{B67C48D8-B39E-49C0-92D0-BBB2535F404B}" type="pres">
      <dgm:prSet presAssocID="{4D79BA6E-72F6-454C-801A-DB58CAD8B32D}" presName="compNode" presStyleCnt="0"/>
      <dgm:spPr/>
    </dgm:pt>
    <dgm:pt modelId="{98695B83-CACB-4E58-88C3-760C57E09017}" type="pres">
      <dgm:prSet presAssocID="{4D79BA6E-72F6-454C-801A-DB58CAD8B32D}" presName="bgRect" presStyleLbl="bgShp" presStyleIdx="0" presStyleCnt="2" custScaleY="131999"/>
      <dgm:spPr>
        <a:solidFill>
          <a:srgbClr val="5FA59F"/>
        </a:solidFill>
      </dgm:spPr>
    </dgm:pt>
    <dgm:pt modelId="{B9A0E3DD-3AFE-47ED-AC20-F6FBB3AF0373}" type="pres">
      <dgm:prSet presAssocID="{4D79BA6E-72F6-454C-801A-DB58CAD8B32D}" presName="iconRect" presStyleLbl="node1" presStyleIdx="0" presStyleCnt="2" custScaleX="138085" custScaleY="133681"/>
      <dgm:spPr>
        <a:blipFill rotWithShape="1">
          <a:blip xmlns:r="http://schemas.openxmlformats.org/officeDocument/2006/relationships" r:embed="rId1"/>
          <a:srcRect/>
          <a:stretch>
            <a:fillRect l="-25000" r="-25000"/>
          </a:stretch>
        </a:blipFill>
        <a:ln>
          <a:noFill/>
        </a:ln>
      </dgm:spPr>
    </dgm:pt>
    <dgm:pt modelId="{2C9EDE39-ECEF-4EE2-99FB-3D9F02F2CA85}" type="pres">
      <dgm:prSet presAssocID="{4D79BA6E-72F6-454C-801A-DB58CAD8B32D}" presName="spaceRect" presStyleCnt="0"/>
      <dgm:spPr/>
    </dgm:pt>
    <dgm:pt modelId="{F14C6119-0ACC-414C-AEC9-9D54F0D8AA50}" type="pres">
      <dgm:prSet presAssocID="{4D79BA6E-72F6-454C-801A-DB58CAD8B32D}" presName="parTx" presStyleLbl="revTx" presStyleIdx="0" presStyleCnt="2" custLinFactNeighborX="900" custLinFactNeighborY="8526">
        <dgm:presLayoutVars>
          <dgm:chMax val="0"/>
          <dgm:chPref val="0"/>
        </dgm:presLayoutVars>
      </dgm:prSet>
      <dgm:spPr/>
    </dgm:pt>
    <dgm:pt modelId="{22227790-4F67-47E6-B125-CDFE85136651}" type="pres">
      <dgm:prSet presAssocID="{3BE2E597-7128-43E0-9600-53885D19FFBE}" presName="sibTrans" presStyleCnt="0"/>
      <dgm:spPr/>
    </dgm:pt>
    <dgm:pt modelId="{97D4BE59-10E4-484A-8D6D-9D0005479DB3}" type="pres">
      <dgm:prSet presAssocID="{9B496E8B-C6B0-4D51-B118-F45F9DA1D1A0}" presName="compNode" presStyleCnt="0"/>
      <dgm:spPr/>
    </dgm:pt>
    <dgm:pt modelId="{C0C9EA54-BC85-47D0-A29B-766DA5BB8749}" type="pres">
      <dgm:prSet presAssocID="{9B496E8B-C6B0-4D51-B118-F45F9DA1D1A0}" presName="bgRect" presStyleLbl="bgShp" presStyleIdx="1" presStyleCnt="2" custScaleY="110666"/>
      <dgm:spPr>
        <a:solidFill>
          <a:srgbClr val="5FA59F"/>
        </a:solidFill>
      </dgm:spPr>
    </dgm:pt>
    <dgm:pt modelId="{99D86B91-F1DC-4097-8B52-535FB48EEDFD}" type="pres">
      <dgm:prSet presAssocID="{9B496E8B-C6B0-4D51-B118-F45F9DA1D1A0}" presName="iconRect" presStyleLbl="node1" presStyleIdx="1" presStyleCnt="2" custScaleX="137226" custScaleY="139199" custLinFactNeighborX="-8887" custLinFactNeighborY="-8825"/>
      <dgm:spPr>
        <a:blipFill rotWithShape="1">
          <a:blip xmlns:r="http://schemas.openxmlformats.org/officeDocument/2006/relationships" r:embed="rId2"/>
          <a:srcRect/>
          <a:stretch>
            <a:fillRect l="-25000" r="-25000"/>
          </a:stretch>
        </a:blipFill>
        <a:ln>
          <a:noFill/>
        </a:ln>
      </dgm:spPr>
    </dgm:pt>
    <dgm:pt modelId="{DC8D5CFB-77C8-48DE-90CB-D510BA82A477}" type="pres">
      <dgm:prSet presAssocID="{9B496E8B-C6B0-4D51-B118-F45F9DA1D1A0}" presName="spaceRect" presStyleCnt="0"/>
      <dgm:spPr/>
    </dgm:pt>
    <dgm:pt modelId="{9BC650D6-774C-4366-B3F7-82CFF2407CCB}" type="pres">
      <dgm:prSet presAssocID="{9B496E8B-C6B0-4D51-B118-F45F9DA1D1A0}" presName="parTx" presStyleLbl="revTx" presStyleIdx="1" presStyleCnt="2" custScaleY="125948">
        <dgm:presLayoutVars>
          <dgm:chMax val="0"/>
          <dgm:chPref val="0"/>
        </dgm:presLayoutVars>
      </dgm:prSet>
      <dgm:spPr/>
    </dgm:pt>
  </dgm:ptLst>
  <dgm:cxnLst>
    <dgm:cxn modelId="{CD8FD202-84E5-4E6A-86A7-B8B1D9A01356}" srcId="{2B44FDC7-D7C3-49EC-A52B-31DCD0E7685C}" destId="{9B496E8B-C6B0-4D51-B118-F45F9DA1D1A0}" srcOrd="1" destOrd="0" parTransId="{FBC2852C-D76C-4F19-8781-6D080F814B5E}" sibTransId="{42BCB9C9-D981-4843-A885-2CF1AA593772}"/>
    <dgm:cxn modelId="{C097DD25-3331-4842-9AD6-3794F3BC831A}" type="presOf" srcId="{4D79BA6E-72F6-454C-801A-DB58CAD8B32D}" destId="{F14C6119-0ACC-414C-AEC9-9D54F0D8AA50}" srcOrd="0" destOrd="0" presId="urn:microsoft.com/office/officeart/2018/2/layout/IconVerticalSolidList"/>
    <dgm:cxn modelId="{4015226E-DDC9-47DE-BF12-69A92E20B24E}" type="presOf" srcId="{2B44FDC7-D7C3-49EC-A52B-31DCD0E7685C}" destId="{22C25E65-ED37-44C8-BAB9-E92840C07139}" srcOrd="0" destOrd="0" presId="urn:microsoft.com/office/officeart/2018/2/layout/IconVerticalSolidList"/>
    <dgm:cxn modelId="{6CAAD373-DCAE-419B-9ACB-7D6B87BBCCF1}" srcId="{2B44FDC7-D7C3-49EC-A52B-31DCD0E7685C}" destId="{4D79BA6E-72F6-454C-801A-DB58CAD8B32D}" srcOrd="0" destOrd="0" parTransId="{35B10310-BDA3-436D-A2B7-84D31A25EC3F}" sibTransId="{3BE2E597-7128-43E0-9600-53885D19FFBE}"/>
    <dgm:cxn modelId="{1EAFFB7C-949D-4022-93AC-9D654FB4B33A}" type="presOf" srcId="{9B496E8B-C6B0-4D51-B118-F45F9DA1D1A0}" destId="{9BC650D6-774C-4366-B3F7-82CFF2407CCB}" srcOrd="0" destOrd="0" presId="urn:microsoft.com/office/officeart/2018/2/layout/IconVerticalSolidList"/>
    <dgm:cxn modelId="{F519FEC8-6FD3-47FD-8B08-E3ED3333E9B2}" type="presParOf" srcId="{22C25E65-ED37-44C8-BAB9-E92840C07139}" destId="{B67C48D8-B39E-49C0-92D0-BBB2535F404B}" srcOrd="0" destOrd="0" presId="urn:microsoft.com/office/officeart/2018/2/layout/IconVerticalSolidList"/>
    <dgm:cxn modelId="{BCE4B9C4-748D-4E09-89F4-C46DC91AE2C2}" type="presParOf" srcId="{B67C48D8-B39E-49C0-92D0-BBB2535F404B}" destId="{98695B83-CACB-4E58-88C3-760C57E09017}" srcOrd="0" destOrd="0" presId="urn:microsoft.com/office/officeart/2018/2/layout/IconVerticalSolidList"/>
    <dgm:cxn modelId="{713D39CA-995C-45C7-845B-C9C42B8AF391}" type="presParOf" srcId="{B67C48D8-B39E-49C0-92D0-BBB2535F404B}" destId="{B9A0E3DD-3AFE-47ED-AC20-F6FBB3AF0373}" srcOrd="1" destOrd="0" presId="urn:microsoft.com/office/officeart/2018/2/layout/IconVerticalSolidList"/>
    <dgm:cxn modelId="{155105D9-9505-4A9C-8610-7361C2D8B85F}" type="presParOf" srcId="{B67C48D8-B39E-49C0-92D0-BBB2535F404B}" destId="{2C9EDE39-ECEF-4EE2-99FB-3D9F02F2CA85}" srcOrd="2" destOrd="0" presId="urn:microsoft.com/office/officeart/2018/2/layout/IconVerticalSolidList"/>
    <dgm:cxn modelId="{E688C0B6-73ED-4907-913A-377D5331F73E}" type="presParOf" srcId="{B67C48D8-B39E-49C0-92D0-BBB2535F404B}" destId="{F14C6119-0ACC-414C-AEC9-9D54F0D8AA50}" srcOrd="3" destOrd="0" presId="urn:microsoft.com/office/officeart/2018/2/layout/IconVerticalSolidList"/>
    <dgm:cxn modelId="{0EBEF648-89D3-447D-A4DA-5817E6BB509C}" type="presParOf" srcId="{22C25E65-ED37-44C8-BAB9-E92840C07139}" destId="{22227790-4F67-47E6-B125-CDFE85136651}" srcOrd="1" destOrd="0" presId="urn:microsoft.com/office/officeart/2018/2/layout/IconVerticalSolidList"/>
    <dgm:cxn modelId="{8DEBC39E-400B-4B4D-ADD1-CBBB7A14A21F}" type="presParOf" srcId="{22C25E65-ED37-44C8-BAB9-E92840C07139}" destId="{97D4BE59-10E4-484A-8D6D-9D0005479DB3}" srcOrd="2" destOrd="0" presId="urn:microsoft.com/office/officeart/2018/2/layout/IconVerticalSolidList"/>
    <dgm:cxn modelId="{FCDCBA5C-3A2D-43DB-9633-E8B419BB93DA}" type="presParOf" srcId="{97D4BE59-10E4-484A-8D6D-9D0005479DB3}" destId="{C0C9EA54-BC85-47D0-A29B-766DA5BB8749}" srcOrd="0" destOrd="0" presId="urn:microsoft.com/office/officeart/2018/2/layout/IconVerticalSolidList"/>
    <dgm:cxn modelId="{E57A719A-8D5D-419F-89D9-584A815EBD99}" type="presParOf" srcId="{97D4BE59-10E4-484A-8D6D-9D0005479DB3}" destId="{99D86B91-F1DC-4097-8B52-535FB48EEDFD}" srcOrd="1" destOrd="0" presId="urn:microsoft.com/office/officeart/2018/2/layout/IconVerticalSolidList"/>
    <dgm:cxn modelId="{13F4ACA0-CE20-4E5A-B258-F1EE13EA2653}" type="presParOf" srcId="{97D4BE59-10E4-484A-8D6D-9D0005479DB3}" destId="{DC8D5CFB-77C8-48DE-90CB-D510BA82A477}" srcOrd="2" destOrd="0" presId="urn:microsoft.com/office/officeart/2018/2/layout/IconVerticalSolidList"/>
    <dgm:cxn modelId="{2591F053-014D-4721-87B2-BC7D12BF223A}" type="presParOf" srcId="{97D4BE59-10E4-484A-8D6D-9D0005479DB3}" destId="{9BC650D6-774C-4366-B3F7-82CFF2407CC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1F45C-101B-4B63-A162-DE529273DA1E}">
      <dsp:nvSpPr>
        <dsp:cNvPr id="0" name=""/>
        <dsp:cNvSpPr/>
      </dsp:nvSpPr>
      <dsp:spPr>
        <a:xfrm>
          <a:off x="0" y="690"/>
          <a:ext cx="6259484" cy="580309"/>
        </a:xfrm>
        <a:prstGeom prst="roundRect">
          <a:avLst>
            <a:gd name="adj" fmla="val 10000"/>
          </a:avLst>
        </a:prstGeom>
        <a:solidFill>
          <a:srgbClr val="5FA59F"/>
        </a:solidFill>
        <a:ln>
          <a:noFill/>
        </a:ln>
        <a:effectLst/>
      </dsp:spPr>
      <dsp:style>
        <a:lnRef idx="0">
          <a:scrgbClr r="0" g="0" b="0"/>
        </a:lnRef>
        <a:fillRef idx="1">
          <a:scrgbClr r="0" g="0" b="0"/>
        </a:fillRef>
        <a:effectRef idx="0">
          <a:scrgbClr r="0" g="0" b="0"/>
        </a:effectRef>
        <a:fontRef idx="minor"/>
      </dsp:style>
    </dsp:sp>
    <dsp:sp modelId="{0A8E063D-28F5-44BC-A07F-1AB066524E38}">
      <dsp:nvSpPr>
        <dsp:cNvPr id="0" name=""/>
        <dsp:cNvSpPr/>
      </dsp:nvSpPr>
      <dsp:spPr>
        <a:xfrm>
          <a:off x="175543" y="131260"/>
          <a:ext cx="319170" cy="319170"/>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1D44E1-7623-43D4-81A2-78412A559EF3}">
      <dsp:nvSpPr>
        <dsp:cNvPr id="0" name=""/>
        <dsp:cNvSpPr/>
      </dsp:nvSpPr>
      <dsp:spPr>
        <a:xfrm>
          <a:off x="670257" y="690"/>
          <a:ext cx="5589226" cy="58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416" tIns="61416" rIns="61416" bIns="61416" numCol="1" spcCol="1270" anchor="ctr" anchorCtr="0">
          <a:noAutofit/>
        </a:bodyPr>
        <a:lstStyle/>
        <a:p>
          <a:pPr marL="0" lvl="0" indent="0" algn="l" defTabSz="800100">
            <a:lnSpc>
              <a:spcPct val="100000"/>
            </a:lnSpc>
            <a:spcBef>
              <a:spcPct val="0"/>
            </a:spcBef>
            <a:spcAft>
              <a:spcPct val="35000"/>
            </a:spcAft>
            <a:buNone/>
          </a:pPr>
          <a:r>
            <a:rPr lang="en-GB" sz="1800" kern="1200" dirty="0"/>
            <a:t>Discover what job you might like</a:t>
          </a:r>
        </a:p>
      </dsp:txBody>
      <dsp:txXfrm>
        <a:off x="670257" y="690"/>
        <a:ext cx="5589226" cy="580309"/>
      </dsp:txXfrm>
    </dsp:sp>
    <dsp:sp modelId="{150B4B41-C528-423B-AA9D-4829156FDBEC}">
      <dsp:nvSpPr>
        <dsp:cNvPr id="0" name=""/>
        <dsp:cNvSpPr/>
      </dsp:nvSpPr>
      <dsp:spPr>
        <a:xfrm>
          <a:off x="0" y="726078"/>
          <a:ext cx="6259484" cy="580309"/>
        </a:xfrm>
        <a:prstGeom prst="roundRect">
          <a:avLst>
            <a:gd name="adj" fmla="val 10000"/>
          </a:avLst>
        </a:prstGeom>
        <a:solidFill>
          <a:srgbClr val="5FA59F"/>
        </a:solidFill>
        <a:ln>
          <a:noFill/>
        </a:ln>
        <a:effectLst/>
      </dsp:spPr>
      <dsp:style>
        <a:lnRef idx="0">
          <a:scrgbClr r="0" g="0" b="0"/>
        </a:lnRef>
        <a:fillRef idx="1">
          <a:scrgbClr r="0" g="0" b="0"/>
        </a:fillRef>
        <a:effectRef idx="0">
          <a:scrgbClr r="0" g="0" b="0"/>
        </a:effectRef>
        <a:fontRef idx="minor"/>
      </dsp:style>
    </dsp:sp>
    <dsp:sp modelId="{CE98D808-CB0C-44AA-8BE1-8BF74EE311C5}">
      <dsp:nvSpPr>
        <dsp:cNvPr id="0" name=""/>
        <dsp:cNvSpPr/>
      </dsp:nvSpPr>
      <dsp:spPr>
        <a:xfrm>
          <a:off x="175543" y="856647"/>
          <a:ext cx="319170" cy="319170"/>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29788A-06BA-4E29-B89C-52C995CB1FA8}">
      <dsp:nvSpPr>
        <dsp:cNvPr id="0" name=""/>
        <dsp:cNvSpPr/>
      </dsp:nvSpPr>
      <dsp:spPr>
        <a:xfrm>
          <a:off x="670257" y="726078"/>
          <a:ext cx="5589226" cy="58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416" tIns="61416" rIns="61416" bIns="61416" numCol="1" spcCol="1270" anchor="ctr" anchorCtr="0">
          <a:noAutofit/>
        </a:bodyPr>
        <a:lstStyle/>
        <a:p>
          <a:pPr marL="0" lvl="0" indent="0" algn="l" defTabSz="800100">
            <a:lnSpc>
              <a:spcPct val="100000"/>
            </a:lnSpc>
            <a:spcBef>
              <a:spcPct val="0"/>
            </a:spcBef>
            <a:spcAft>
              <a:spcPct val="35000"/>
            </a:spcAft>
            <a:buNone/>
          </a:pPr>
          <a:r>
            <a:rPr lang="en-GB" sz="1800" kern="1200" dirty="0"/>
            <a:t>CV support</a:t>
          </a:r>
        </a:p>
      </dsp:txBody>
      <dsp:txXfrm>
        <a:off x="670257" y="726078"/>
        <a:ext cx="5589226" cy="580309"/>
      </dsp:txXfrm>
    </dsp:sp>
    <dsp:sp modelId="{C7D6EC30-82D4-4009-A51B-BFA6B5CB68E1}">
      <dsp:nvSpPr>
        <dsp:cNvPr id="0" name=""/>
        <dsp:cNvSpPr/>
      </dsp:nvSpPr>
      <dsp:spPr>
        <a:xfrm>
          <a:off x="0" y="1451465"/>
          <a:ext cx="6259484" cy="580309"/>
        </a:xfrm>
        <a:prstGeom prst="roundRect">
          <a:avLst>
            <a:gd name="adj" fmla="val 10000"/>
          </a:avLst>
        </a:prstGeom>
        <a:solidFill>
          <a:srgbClr val="5FA59F"/>
        </a:solidFill>
        <a:ln>
          <a:noFill/>
        </a:ln>
        <a:effectLst/>
      </dsp:spPr>
      <dsp:style>
        <a:lnRef idx="0">
          <a:scrgbClr r="0" g="0" b="0"/>
        </a:lnRef>
        <a:fillRef idx="1">
          <a:scrgbClr r="0" g="0" b="0"/>
        </a:fillRef>
        <a:effectRef idx="0">
          <a:scrgbClr r="0" g="0" b="0"/>
        </a:effectRef>
        <a:fontRef idx="minor"/>
      </dsp:style>
    </dsp:sp>
    <dsp:sp modelId="{0AE26305-4838-4E24-9437-E0C465314725}">
      <dsp:nvSpPr>
        <dsp:cNvPr id="0" name=""/>
        <dsp:cNvSpPr/>
      </dsp:nvSpPr>
      <dsp:spPr>
        <a:xfrm>
          <a:off x="175543" y="1582035"/>
          <a:ext cx="319170" cy="319170"/>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2B4713-D461-4279-8ED1-AAEEBE6B6DA2}">
      <dsp:nvSpPr>
        <dsp:cNvPr id="0" name=""/>
        <dsp:cNvSpPr/>
      </dsp:nvSpPr>
      <dsp:spPr>
        <a:xfrm>
          <a:off x="670257" y="1451465"/>
          <a:ext cx="5589226" cy="58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416" tIns="61416" rIns="61416" bIns="61416" numCol="1" spcCol="1270" anchor="ctr" anchorCtr="0">
          <a:noAutofit/>
        </a:bodyPr>
        <a:lstStyle/>
        <a:p>
          <a:pPr marL="0" lvl="0" indent="0" algn="l" defTabSz="800100">
            <a:lnSpc>
              <a:spcPct val="100000"/>
            </a:lnSpc>
            <a:spcBef>
              <a:spcPct val="0"/>
            </a:spcBef>
            <a:spcAft>
              <a:spcPct val="35000"/>
            </a:spcAft>
            <a:buNone/>
          </a:pPr>
          <a:r>
            <a:rPr lang="en-GB" sz="1800" kern="1200" dirty="0"/>
            <a:t>Training courses</a:t>
          </a:r>
        </a:p>
      </dsp:txBody>
      <dsp:txXfrm>
        <a:off x="670257" y="1451465"/>
        <a:ext cx="5589226" cy="580309"/>
      </dsp:txXfrm>
    </dsp:sp>
    <dsp:sp modelId="{FE4E6B06-C585-41F7-A57F-ECD992249546}">
      <dsp:nvSpPr>
        <dsp:cNvPr id="0" name=""/>
        <dsp:cNvSpPr/>
      </dsp:nvSpPr>
      <dsp:spPr>
        <a:xfrm>
          <a:off x="0" y="2176852"/>
          <a:ext cx="6259484" cy="580309"/>
        </a:xfrm>
        <a:prstGeom prst="roundRect">
          <a:avLst>
            <a:gd name="adj" fmla="val 10000"/>
          </a:avLst>
        </a:prstGeom>
        <a:solidFill>
          <a:srgbClr val="5FA59F"/>
        </a:solidFill>
        <a:ln>
          <a:noFill/>
        </a:ln>
        <a:effectLst/>
      </dsp:spPr>
      <dsp:style>
        <a:lnRef idx="0">
          <a:scrgbClr r="0" g="0" b="0"/>
        </a:lnRef>
        <a:fillRef idx="1">
          <a:scrgbClr r="0" g="0" b="0"/>
        </a:fillRef>
        <a:effectRef idx="0">
          <a:scrgbClr r="0" g="0" b="0"/>
        </a:effectRef>
        <a:fontRef idx="minor"/>
      </dsp:style>
    </dsp:sp>
    <dsp:sp modelId="{3B8AC5F9-16CD-449B-823F-0CA8282DDEDC}">
      <dsp:nvSpPr>
        <dsp:cNvPr id="0" name=""/>
        <dsp:cNvSpPr/>
      </dsp:nvSpPr>
      <dsp:spPr>
        <a:xfrm>
          <a:off x="175543" y="2307422"/>
          <a:ext cx="319170" cy="319170"/>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1C437F-23E6-4C41-8902-32B1A220005D}">
      <dsp:nvSpPr>
        <dsp:cNvPr id="0" name=""/>
        <dsp:cNvSpPr/>
      </dsp:nvSpPr>
      <dsp:spPr>
        <a:xfrm>
          <a:off x="670257" y="2176852"/>
          <a:ext cx="5589226" cy="58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416" tIns="61416" rIns="61416" bIns="61416" numCol="1" spcCol="1270" anchor="ctr" anchorCtr="0">
          <a:noAutofit/>
        </a:bodyPr>
        <a:lstStyle/>
        <a:p>
          <a:pPr marL="0" lvl="0" indent="0" algn="l" defTabSz="800100">
            <a:lnSpc>
              <a:spcPct val="100000"/>
            </a:lnSpc>
            <a:spcBef>
              <a:spcPct val="0"/>
            </a:spcBef>
            <a:spcAft>
              <a:spcPct val="35000"/>
            </a:spcAft>
            <a:buNone/>
          </a:pPr>
          <a:r>
            <a:rPr lang="en-GB" sz="1800" kern="1200" dirty="0"/>
            <a:t>Job vacancies</a:t>
          </a:r>
        </a:p>
      </dsp:txBody>
      <dsp:txXfrm>
        <a:off x="670257" y="2176852"/>
        <a:ext cx="5589226" cy="580309"/>
      </dsp:txXfrm>
    </dsp:sp>
    <dsp:sp modelId="{288583E8-4249-484B-AE75-592389F54BD2}">
      <dsp:nvSpPr>
        <dsp:cNvPr id="0" name=""/>
        <dsp:cNvSpPr/>
      </dsp:nvSpPr>
      <dsp:spPr>
        <a:xfrm>
          <a:off x="0" y="2902240"/>
          <a:ext cx="6259484" cy="580309"/>
        </a:xfrm>
        <a:prstGeom prst="roundRect">
          <a:avLst>
            <a:gd name="adj" fmla="val 10000"/>
          </a:avLst>
        </a:prstGeom>
        <a:solidFill>
          <a:srgbClr val="5FA59F"/>
        </a:solidFill>
        <a:ln>
          <a:noFill/>
        </a:ln>
        <a:effectLst/>
      </dsp:spPr>
      <dsp:style>
        <a:lnRef idx="0">
          <a:scrgbClr r="0" g="0" b="0"/>
        </a:lnRef>
        <a:fillRef idx="1">
          <a:scrgbClr r="0" g="0" b="0"/>
        </a:fillRef>
        <a:effectRef idx="0">
          <a:scrgbClr r="0" g="0" b="0"/>
        </a:effectRef>
        <a:fontRef idx="minor"/>
      </dsp:style>
    </dsp:sp>
    <dsp:sp modelId="{7EB92836-6F67-4531-B14F-E456233ACE7D}">
      <dsp:nvSpPr>
        <dsp:cNvPr id="0" name=""/>
        <dsp:cNvSpPr/>
      </dsp:nvSpPr>
      <dsp:spPr>
        <a:xfrm>
          <a:off x="175543" y="3032809"/>
          <a:ext cx="319170" cy="319170"/>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354947-92D1-47DB-9549-75403D41048F}">
      <dsp:nvSpPr>
        <dsp:cNvPr id="0" name=""/>
        <dsp:cNvSpPr/>
      </dsp:nvSpPr>
      <dsp:spPr>
        <a:xfrm>
          <a:off x="670257" y="2902240"/>
          <a:ext cx="5589226" cy="58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416" tIns="61416" rIns="61416" bIns="61416" numCol="1" spcCol="1270" anchor="ctr" anchorCtr="0">
          <a:noAutofit/>
        </a:bodyPr>
        <a:lstStyle/>
        <a:p>
          <a:pPr marL="0" lvl="0" indent="0" algn="l" defTabSz="800100">
            <a:lnSpc>
              <a:spcPct val="100000"/>
            </a:lnSpc>
            <a:spcBef>
              <a:spcPct val="0"/>
            </a:spcBef>
            <a:spcAft>
              <a:spcPct val="35000"/>
            </a:spcAft>
            <a:buNone/>
          </a:pPr>
          <a:r>
            <a:rPr lang="en-GB" sz="1800" kern="1200" dirty="0"/>
            <a:t>Job information (including LMI)</a:t>
          </a:r>
        </a:p>
      </dsp:txBody>
      <dsp:txXfrm>
        <a:off x="670257" y="2902240"/>
        <a:ext cx="5589226" cy="580309"/>
      </dsp:txXfrm>
    </dsp:sp>
    <dsp:sp modelId="{61CEAD27-318D-4656-821D-53AE24F8CE4C}">
      <dsp:nvSpPr>
        <dsp:cNvPr id="0" name=""/>
        <dsp:cNvSpPr/>
      </dsp:nvSpPr>
      <dsp:spPr>
        <a:xfrm>
          <a:off x="0" y="3627627"/>
          <a:ext cx="6259484" cy="580309"/>
        </a:xfrm>
        <a:prstGeom prst="roundRect">
          <a:avLst>
            <a:gd name="adj" fmla="val 10000"/>
          </a:avLst>
        </a:prstGeom>
        <a:solidFill>
          <a:srgbClr val="5FA59F"/>
        </a:solidFill>
        <a:ln>
          <a:noFill/>
        </a:ln>
        <a:effectLst/>
      </dsp:spPr>
      <dsp:style>
        <a:lnRef idx="0">
          <a:scrgbClr r="0" g="0" b="0"/>
        </a:lnRef>
        <a:fillRef idx="1">
          <a:scrgbClr r="0" g="0" b="0"/>
        </a:fillRef>
        <a:effectRef idx="0">
          <a:scrgbClr r="0" g="0" b="0"/>
        </a:effectRef>
        <a:fontRef idx="minor"/>
      </dsp:style>
    </dsp:sp>
    <dsp:sp modelId="{2B95BF3D-0970-427B-A2BB-120FFE222A61}">
      <dsp:nvSpPr>
        <dsp:cNvPr id="0" name=""/>
        <dsp:cNvSpPr/>
      </dsp:nvSpPr>
      <dsp:spPr>
        <a:xfrm>
          <a:off x="175543" y="3758197"/>
          <a:ext cx="319170" cy="319170"/>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B14BCE-7E24-4111-98B9-FD0D85CFED91}">
      <dsp:nvSpPr>
        <dsp:cNvPr id="0" name=""/>
        <dsp:cNvSpPr/>
      </dsp:nvSpPr>
      <dsp:spPr>
        <a:xfrm>
          <a:off x="670257" y="3627627"/>
          <a:ext cx="5589226" cy="58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416" tIns="61416" rIns="61416" bIns="61416" numCol="1" spcCol="1270" anchor="ctr" anchorCtr="0">
          <a:noAutofit/>
        </a:bodyPr>
        <a:lstStyle/>
        <a:p>
          <a:pPr marL="0" lvl="0" indent="0" algn="l" defTabSz="800100">
            <a:lnSpc>
              <a:spcPct val="100000"/>
            </a:lnSpc>
            <a:spcBef>
              <a:spcPct val="0"/>
            </a:spcBef>
            <a:spcAft>
              <a:spcPct val="35000"/>
            </a:spcAft>
            <a:buNone/>
          </a:pPr>
          <a:r>
            <a:rPr lang="en-GB" sz="1800" kern="1200" dirty="0"/>
            <a:t>Volunteering</a:t>
          </a:r>
        </a:p>
      </dsp:txBody>
      <dsp:txXfrm>
        <a:off x="670257" y="3627627"/>
        <a:ext cx="5589226" cy="580309"/>
      </dsp:txXfrm>
    </dsp:sp>
    <dsp:sp modelId="{8F191F06-D1C4-451A-90D7-8CDD7BAA224C}">
      <dsp:nvSpPr>
        <dsp:cNvPr id="0" name=""/>
        <dsp:cNvSpPr/>
      </dsp:nvSpPr>
      <dsp:spPr>
        <a:xfrm>
          <a:off x="0" y="4353014"/>
          <a:ext cx="6259484" cy="580309"/>
        </a:xfrm>
        <a:prstGeom prst="roundRect">
          <a:avLst>
            <a:gd name="adj" fmla="val 10000"/>
          </a:avLst>
        </a:prstGeom>
        <a:solidFill>
          <a:srgbClr val="5FA59F"/>
        </a:solidFill>
        <a:ln>
          <a:noFill/>
        </a:ln>
        <a:effectLst/>
      </dsp:spPr>
      <dsp:style>
        <a:lnRef idx="0">
          <a:scrgbClr r="0" g="0" b="0"/>
        </a:lnRef>
        <a:fillRef idx="1">
          <a:scrgbClr r="0" g="0" b="0"/>
        </a:fillRef>
        <a:effectRef idx="0">
          <a:scrgbClr r="0" g="0" b="0"/>
        </a:effectRef>
        <a:fontRef idx="minor"/>
      </dsp:style>
    </dsp:sp>
    <dsp:sp modelId="{C405524A-CBA6-4796-9BB1-75A91DB4B438}">
      <dsp:nvSpPr>
        <dsp:cNvPr id="0" name=""/>
        <dsp:cNvSpPr/>
      </dsp:nvSpPr>
      <dsp:spPr>
        <a:xfrm>
          <a:off x="175543" y="4483584"/>
          <a:ext cx="319170" cy="319170"/>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84ECCD-D8F4-46A3-9FEB-4916F38D8F30}">
      <dsp:nvSpPr>
        <dsp:cNvPr id="0" name=""/>
        <dsp:cNvSpPr/>
      </dsp:nvSpPr>
      <dsp:spPr>
        <a:xfrm>
          <a:off x="670257" y="4353014"/>
          <a:ext cx="5589226" cy="58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416" tIns="61416" rIns="61416" bIns="61416" numCol="1" spcCol="1270" anchor="ctr" anchorCtr="0">
          <a:noAutofit/>
        </a:bodyPr>
        <a:lstStyle/>
        <a:p>
          <a:pPr marL="0" lvl="0" indent="0" algn="l" defTabSz="800100">
            <a:lnSpc>
              <a:spcPct val="100000"/>
            </a:lnSpc>
            <a:spcBef>
              <a:spcPct val="0"/>
            </a:spcBef>
            <a:spcAft>
              <a:spcPct val="35000"/>
            </a:spcAft>
            <a:buNone/>
          </a:pPr>
          <a:r>
            <a:rPr lang="en-GB" sz="1800" kern="1200" dirty="0"/>
            <a:t>Self-employment</a:t>
          </a:r>
        </a:p>
      </dsp:txBody>
      <dsp:txXfrm>
        <a:off x="670257" y="4353014"/>
        <a:ext cx="5589226" cy="580309"/>
      </dsp:txXfrm>
    </dsp:sp>
    <dsp:sp modelId="{D4FBB4BF-85A0-4A27-877A-033F0F510E86}">
      <dsp:nvSpPr>
        <dsp:cNvPr id="0" name=""/>
        <dsp:cNvSpPr/>
      </dsp:nvSpPr>
      <dsp:spPr>
        <a:xfrm>
          <a:off x="0" y="5078402"/>
          <a:ext cx="6259484" cy="580309"/>
        </a:xfrm>
        <a:prstGeom prst="roundRect">
          <a:avLst>
            <a:gd name="adj" fmla="val 10000"/>
          </a:avLst>
        </a:prstGeom>
        <a:solidFill>
          <a:srgbClr val="5FA59F"/>
        </a:solidFill>
        <a:ln>
          <a:noFill/>
        </a:ln>
        <a:effectLst/>
      </dsp:spPr>
      <dsp:style>
        <a:lnRef idx="0">
          <a:scrgbClr r="0" g="0" b="0"/>
        </a:lnRef>
        <a:fillRef idx="1">
          <a:scrgbClr r="0" g="0" b="0"/>
        </a:fillRef>
        <a:effectRef idx="0">
          <a:scrgbClr r="0" g="0" b="0"/>
        </a:effectRef>
        <a:fontRef idx="minor"/>
      </dsp:style>
    </dsp:sp>
    <dsp:sp modelId="{CA2017EE-AC2D-43BA-966E-1837B787E376}">
      <dsp:nvSpPr>
        <dsp:cNvPr id="0" name=""/>
        <dsp:cNvSpPr/>
      </dsp:nvSpPr>
      <dsp:spPr>
        <a:xfrm>
          <a:off x="175543" y="5208971"/>
          <a:ext cx="319170" cy="319170"/>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B5BED7-D981-4B67-94E5-4197DF4A9C01}">
      <dsp:nvSpPr>
        <dsp:cNvPr id="0" name=""/>
        <dsp:cNvSpPr/>
      </dsp:nvSpPr>
      <dsp:spPr>
        <a:xfrm>
          <a:off x="670257" y="5078402"/>
          <a:ext cx="5589226" cy="580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416" tIns="61416" rIns="61416" bIns="61416" numCol="1" spcCol="1270" anchor="ctr" anchorCtr="0">
          <a:noAutofit/>
        </a:bodyPr>
        <a:lstStyle/>
        <a:p>
          <a:pPr marL="0" lvl="0" indent="0" algn="l" defTabSz="800100">
            <a:lnSpc>
              <a:spcPct val="100000"/>
            </a:lnSpc>
            <a:spcBef>
              <a:spcPct val="0"/>
            </a:spcBef>
            <a:spcAft>
              <a:spcPct val="35000"/>
            </a:spcAft>
            <a:buNone/>
          </a:pPr>
          <a:r>
            <a:rPr lang="en-GB" sz="1800" kern="1200" dirty="0"/>
            <a:t>Referral to a human adviser</a:t>
          </a:r>
        </a:p>
      </dsp:txBody>
      <dsp:txXfrm>
        <a:off x="670257" y="5078402"/>
        <a:ext cx="5589226" cy="580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95B83-CACB-4E58-88C3-760C57E09017}">
      <dsp:nvSpPr>
        <dsp:cNvPr id="0" name=""/>
        <dsp:cNvSpPr/>
      </dsp:nvSpPr>
      <dsp:spPr>
        <a:xfrm>
          <a:off x="0" y="421364"/>
          <a:ext cx="5351403" cy="2207730"/>
        </a:xfrm>
        <a:prstGeom prst="roundRect">
          <a:avLst>
            <a:gd name="adj" fmla="val 10000"/>
          </a:avLst>
        </a:prstGeom>
        <a:solidFill>
          <a:srgbClr val="5FA59F"/>
        </a:solidFill>
        <a:ln>
          <a:noFill/>
        </a:ln>
        <a:effectLst/>
      </dsp:spPr>
      <dsp:style>
        <a:lnRef idx="0">
          <a:scrgbClr r="0" g="0" b="0"/>
        </a:lnRef>
        <a:fillRef idx="1">
          <a:scrgbClr r="0" g="0" b="0"/>
        </a:fillRef>
        <a:effectRef idx="0">
          <a:scrgbClr r="0" g="0" b="0"/>
        </a:effectRef>
        <a:fontRef idx="minor"/>
      </dsp:style>
    </dsp:sp>
    <dsp:sp modelId="{B9A0E3DD-3AFE-47ED-AC20-F6FBB3AF0373}">
      <dsp:nvSpPr>
        <dsp:cNvPr id="0" name=""/>
        <dsp:cNvSpPr/>
      </dsp:nvSpPr>
      <dsp:spPr>
        <a:xfrm>
          <a:off x="330771" y="910367"/>
          <a:ext cx="1270236" cy="1229724"/>
        </a:xfrm>
        <a:prstGeom prst="rect">
          <a:avLst/>
        </a:prstGeom>
        <a:blipFill rotWithShape="1">
          <a:blip xmlns:r="http://schemas.openxmlformats.org/officeDocument/2006/relationships" r:embed="rId1"/>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4C6119-0ACC-414C-AEC9-9D54F0D8AA50}">
      <dsp:nvSpPr>
        <dsp:cNvPr id="0" name=""/>
        <dsp:cNvSpPr/>
      </dsp:nvSpPr>
      <dsp:spPr>
        <a:xfrm>
          <a:off x="1931779" y="831562"/>
          <a:ext cx="3419623" cy="1672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10" tIns="177010" rIns="177010" bIns="177010" numCol="1" spcCol="1270" anchor="ctr" anchorCtr="0">
          <a:noAutofit/>
        </a:bodyPr>
        <a:lstStyle/>
        <a:p>
          <a:pPr marL="0" lvl="0" indent="0" algn="l" defTabSz="622300">
            <a:lnSpc>
              <a:spcPct val="100000"/>
            </a:lnSpc>
            <a:spcBef>
              <a:spcPct val="0"/>
            </a:spcBef>
            <a:spcAft>
              <a:spcPct val="35000"/>
            </a:spcAft>
            <a:buNone/>
          </a:pPr>
          <a:r>
            <a:rPr lang="en-GB" sz="1400" b="1" i="1" kern="1200" dirty="0"/>
            <a:t>“It will support and complement careers guidance sessions if clients have an opportunity to start building their own fundamental knowledge on these areas before they meet us in person</a:t>
          </a:r>
          <a:r>
            <a:rPr lang="en-GB" sz="1400" b="1" i="1" kern="1200"/>
            <a:t>” </a:t>
          </a:r>
          <a:br>
            <a:rPr lang="en-GB" sz="1400" b="1" i="1" kern="1200"/>
          </a:br>
          <a:r>
            <a:rPr lang="en-GB" sz="1400" b="1" i="1" kern="1200"/>
            <a:t>   - </a:t>
          </a:r>
          <a:r>
            <a:rPr lang="en-GB" sz="1400" b="1" kern="1200"/>
            <a:t>Practitioner</a:t>
          </a:r>
          <a:r>
            <a:rPr lang="en-GB" sz="1400" b="1" kern="1200" dirty="0"/>
            <a:t>, Bristol</a:t>
          </a:r>
          <a:endParaRPr lang="en-US" sz="1400" b="1" kern="1200" dirty="0"/>
        </a:p>
      </dsp:txBody>
      <dsp:txXfrm>
        <a:off x="1931779" y="831562"/>
        <a:ext cx="3419623" cy="1672536"/>
      </dsp:txXfrm>
    </dsp:sp>
    <dsp:sp modelId="{C0C9EA54-BC85-47D0-A29B-766DA5BB8749}">
      <dsp:nvSpPr>
        <dsp:cNvPr id="0" name=""/>
        <dsp:cNvSpPr/>
      </dsp:nvSpPr>
      <dsp:spPr>
        <a:xfrm>
          <a:off x="0" y="3175028"/>
          <a:ext cx="5351403" cy="1850928"/>
        </a:xfrm>
        <a:prstGeom prst="roundRect">
          <a:avLst>
            <a:gd name="adj" fmla="val 10000"/>
          </a:avLst>
        </a:prstGeom>
        <a:solidFill>
          <a:srgbClr val="5FA59F"/>
        </a:solidFill>
        <a:ln>
          <a:noFill/>
        </a:ln>
        <a:effectLst/>
      </dsp:spPr>
      <dsp:style>
        <a:lnRef idx="0">
          <a:scrgbClr r="0" g="0" b="0"/>
        </a:lnRef>
        <a:fillRef idx="1">
          <a:scrgbClr r="0" g="0" b="0"/>
        </a:fillRef>
        <a:effectRef idx="0">
          <a:scrgbClr r="0" g="0" b="0"/>
        </a:effectRef>
        <a:fontRef idx="minor"/>
      </dsp:style>
    </dsp:sp>
    <dsp:sp modelId="{99D86B91-F1DC-4097-8B52-535FB48EEDFD}">
      <dsp:nvSpPr>
        <dsp:cNvPr id="0" name=""/>
        <dsp:cNvSpPr/>
      </dsp:nvSpPr>
      <dsp:spPr>
        <a:xfrm>
          <a:off x="252971" y="3379069"/>
          <a:ext cx="1262334" cy="1280484"/>
        </a:xfrm>
        <a:prstGeom prst="rect">
          <a:avLst/>
        </a:prstGeom>
        <a:blipFill rotWithShape="1">
          <a:blip xmlns:r="http://schemas.openxmlformats.org/officeDocument/2006/relationships" r:embed="rId2"/>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C650D6-774C-4366-B3F7-82CFF2407CCB}">
      <dsp:nvSpPr>
        <dsp:cNvPr id="0" name=""/>
        <dsp:cNvSpPr/>
      </dsp:nvSpPr>
      <dsp:spPr>
        <a:xfrm>
          <a:off x="1931779" y="3047229"/>
          <a:ext cx="3419623" cy="2106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010" tIns="177010" rIns="177010" bIns="177010" numCol="1" spcCol="1270" anchor="ctr" anchorCtr="0">
          <a:noAutofit/>
        </a:bodyPr>
        <a:lstStyle/>
        <a:p>
          <a:pPr marL="0" lvl="0" indent="0" algn="l" defTabSz="622300">
            <a:lnSpc>
              <a:spcPct val="100000"/>
            </a:lnSpc>
            <a:spcBef>
              <a:spcPct val="0"/>
            </a:spcBef>
            <a:spcAft>
              <a:spcPct val="35000"/>
            </a:spcAft>
            <a:buNone/>
          </a:pPr>
          <a:r>
            <a:rPr lang="en-GB" sz="1400" b="1" i="1" kern="1200" dirty="0"/>
            <a:t>“I like the speedy reaction to my inputs, it’s fast and I like the features which reflect many of the enquiries we receive from adults using our service</a:t>
          </a:r>
          <a:r>
            <a:rPr lang="en-GB" sz="1400" b="1" i="1" kern="1200"/>
            <a:t>” </a:t>
          </a:r>
          <a:br>
            <a:rPr lang="en-GB" sz="1400" b="1" i="1" kern="1200"/>
          </a:br>
          <a:r>
            <a:rPr lang="en-GB" sz="1400" b="1" i="1" kern="1200"/>
            <a:t>   - </a:t>
          </a:r>
          <a:r>
            <a:rPr lang="en-GB" sz="1400" b="1" i="0" kern="1200"/>
            <a:t>Manager</a:t>
          </a:r>
          <a:r>
            <a:rPr lang="en-GB" sz="1400" b="1" i="0" kern="1200" dirty="0"/>
            <a:t>, Derby</a:t>
          </a:r>
          <a:endParaRPr lang="en-US" sz="1400" b="1" kern="1200" dirty="0"/>
        </a:p>
      </dsp:txBody>
      <dsp:txXfrm>
        <a:off x="1931779" y="3047229"/>
        <a:ext cx="3419623" cy="21065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EF931-8EE2-4B8E-9E4C-18D161F567C4}" type="datetimeFigureOut">
              <a:rPr lang="en-GB" smtClean="0"/>
              <a:t>09/12/2021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94D5B-47BF-4E58-9E4A-DD904CE289DE}" type="slidenum">
              <a:rPr lang="en-GB" smtClean="0"/>
              <a:t>‹#›</a:t>
            </a:fld>
            <a:endParaRPr lang="en-GB"/>
          </a:p>
        </p:txBody>
      </p:sp>
    </p:spTree>
    <p:extLst>
      <p:ext uri="{BB962C8B-B14F-4D97-AF65-F5344CB8AC3E}">
        <p14:creationId xmlns:p14="http://schemas.microsoft.com/office/powerpoint/2010/main" val="757335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oltoncollege.ac.uk/latest-news/praise-for-ada-bolton-colleges-chatbot/"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topbots.com/ai-companies-hr-recruiting/" TargetMode="External"/><Relationship Id="rId4" Type="http://schemas.openxmlformats.org/officeDocument/2006/relationships/hyperlink" Target="https://success.gsu.edu/initiatives/reduction-of-summer-mel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5B094D5B-47BF-4E58-9E4A-DD904CE289DE}" type="slidenum">
              <a:rPr lang="en-GB" smtClean="0"/>
              <a:t>1</a:t>
            </a:fld>
            <a:endParaRPr lang="en-GB"/>
          </a:p>
        </p:txBody>
      </p:sp>
    </p:spTree>
    <p:extLst>
      <p:ext uri="{BB962C8B-B14F-4D97-AF65-F5344CB8AC3E}">
        <p14:creationId xmlns:p14="http://schemas.microsoft.com/office/powerpoint/2010/main" val="22249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B094D5B-47BF-4E58-9E4A-DD904CE289DE}" type="slidenum">
              <a:rPr lang="en-GB" smtClean="0"/>
              <a:t>2</a:t>
            </a:fld>
            <a:endParaRPr lang="en-GB"/>
          </a:p>
        </p:txBody>
      </p:sp>
    </p:spTree>
    <p:extLst>
      <p:ext uri="{BB962C8B-B14F-4D97-AF65-F5344CB8AC3E}">
        <p14:creationId xmlns:p14="http://schemas.microsoft.com/office/powerpoint/2010/main" val="345557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Talking with chatbots has become the default in a growing range of settings, particularly with large firms: booking engineers to fix faults, raising issues with a bank, or answering product questions, as well as simplifying the admin around basic interactions like ordering takeaways or checking in at airports.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Chatbots are also increasingly playing a role in education and in recruitment, moving beyond a simple “frequently asked questions” format to more sophisticated interactions.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a:effectLst/>
                <a:latin typeface="Calibri" panose="020F0502020204030204" pitchFamily="34" charset="0"/>
                <a:ea typeface="Calibri" panose="020F0502020204030204" pitchFamily="34" charset="0"/>
                <a:cs typeface="Times New Roman" panose="02020603050405020304" pitchFamily="18" charset="0"/>
              </a:rPr>
              <a:t>Some Further Education Colleges are also investigating the technology; for example, Bolton College has won praise for its </a:t>
            </a:r>
            <a:r>
              <a:rPr lang="en-GB"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Ada</a:t>
            </a:r>
            <a:r>
              <a:rPr lang="en-GB" sz="1800">
                <a:effectLst/>
                <a:latin typeface="Calibri" panose="020F0502020204030204" pitchFamily="34" charset="0"/>
                <a:ea typeface="Calibri" panose="020F0502020204030204" pitchFamily="34" charset="0"/>
                <a:cs typeface="Times New Roman" panose="02020603050405020304" pitchFamily="18" charset="0"/>
              </a:rPr>
              <a:t> chatbot, which delivers personalised learning and answers queries about attendance and lessons.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They are becoming commonplace in universities, with some impressive results for targeted use cases. For instance, Georgia State University ran a </a:t>
            </a:r>
            <a:r>
              <a:rPr lang="en-GB"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randomised control trial</a:t>
            </a:r>
            <a:r>
              <a:rPr lang="en-GB" sz="1800">
                <a:effectLst/>
                <a:latin typeface="Calibri" panose="020F0502020204030204" pitchFamily="34" charset="0"/>
                <a:ea typeface="Calibri" panose="020F0502020204030204" pitchFamily="34" charset="0"/>
                <a:cs typeface="Times New Roman" panose="02020603050405020304" pitchFamily="18" charset="0"/>
              </a:rPr>
              <a:t> for a chatbot to answer questions from incoming students. The trial reported a 20% reduction in drop-out rates and a workload of questions answered equivalent to ten full-time staff.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In </a:t>
            </a:r>
            <a:r>
              <a:rPr lang="en-GB"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recruitment</a:t>
            </a:r>
            <a:r>
              <a:rPr lang="en-GB" sz="1800">
                <a:effectLst/>
                <a:latin typeface="Calibri" panose="020F0502020204030204" pitchFamily="34" charset="0"/>
                <a:ea typeface="Calibri" panose="020F0502020204030204" pitchFamily="34" charset="0"/>
                <a:cs typeface="Times New Roman" panose="02020603050405020304" pitchFamily="18" charset="0"/>
              </a:rPr>
              <a:t>, L’Oreal has used a chatbot to help engage candidates, and has reported a high satisfaction rate. Some other large employers are also starting to explore the technology.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A chatbot revolution is underway. The premise is that simple questions should be answered by technology wherever possible, to save everyone time – both in answering questions and in getting answers as fast as possible. </a:t>
            </a:r>
          </a:p>
        </p:txBody>
      </p:sp>
      <p:sp>
        <p:nvSpPr>
          <p:cNvPr id="4" name="Slide Number Placeholder 3"/>
          <p:cNvSpPr>
            <a:spLocks noGrp="1"/>
          </p:cNvSpPr>
          <p:nvPr>
            <p:ph type="sldNum" sz="quarter" idx="5"/>
          </p:nvPr>
        </p:nvSpPr>
        <p:spPr/>
        <p:txBody>
          <a:bodyPr/>
          <a:lstStyle/>
          <a:p>
            <a:fld id="{5B094D5B-47BF-4E58-9E4A-DD904CE289DE}" type="slidenum">
              <a:rPr lang="en-GB" smtClean="0"/>
              <a:t>14</a:t>
            </a:fld>
            <a:endParaRPr lang="en-GB"/>
          </a:p>
        </p:txBody>
      </p:sp>
    </p:spTree>
    <p:extLst>
      <p:ext uri="{BB962C8B-B14F-4D97-AF65-F5344CB8AC3E}">
        <p14:creationId xmlns:p14="http://schemas.microsoft.com/office/powerpoint/2010/main" val="1711186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There are two different, potentially complementary design philosophies in developing chatbots to help job seekers.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first philosophy seeks to provide a public-facing platform in which job seekers can gain answers to straightforward queries. In principle, this can take some of the burden off careers advisers and public employment services. These platforms can operate as direct query interfaces, surfacing information from a range of sources; they can also operate as personalised services, powered by an individual’s profile and log-in credentials, to manage activities like job searches and applications.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Nudge tactics can be employed, in the form of positive messaging and peer group success statistics, to help users engage and be proactive in their job search. These platforms are particularly well-suited to guiding digitally literate and proactive people to find work at low unit cost. An example is bob-emploi.fr in France.</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The second design philosophy is built off  a practitioner-facing approach. This philosophy hopes to empower employability professionals and support clients who might be facing more significant barriers to engagement, whether in confidence, digital literacy or other factors. This is the approach we have been exploring through our new prototype chatbot, CiCi.</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We’ve been speaking with </a:t>
            </a:r>
            <a:r>
              <a:rPr lang="en-GB" sz="1800">
                <a:solidFill>
                  <a:srgbClr val="121212"/>
                </a:solidFill>
                <a:effectLst/>
                <a:latin typeface="Calibri" panose="020F0502020204030204" pitchFamily="34" charset="0"/>
                <a:ea typeface="Calibri" panose="020F0502020204030204" pitchFamily="34" charset="0"/>
                <a:cs typeface="Calibri" panose="020F0502020204030204" pitchFamily="34" charset="0"/>
              </a:rPr>
              <a:t>dozens of employability professionals and sector experts over the last year, particularly via the Newcastle, Bristol and Derby superuser groups that oversaw the pilot development to date. There is an apparent enthusiasm among practitioners to explore the technology: 94% of superuser group members say that chatbots could be a helpful complement to existing careers provision. Jan Ellis, outgoing CEO of the Career Development Institute, sees great potential for such technology </a:t>
            </a:r>
            <a:r>
              <a:rPr lang="en-GB" sz="1800" i="1">
                <a:solidFill>
                  <a:srgbClr val="121212"/>
                </a:solidFill>
                <a:effectLst/>
                <a:latin typeface="Calibri" panose="020F0502020204030204" pitchFamily="34" charset="0"/>
                <a:ea typeface="Calibri" panose="020F0502020204030204" pitchFamily="34" charset="0"/>
                <a:cs typeface="Calibri" panose="020F0502020204030204" pitchFamily="34" charset="0"/>
              </a:rPr>
              <a:t>“to manage the lower-level tasks, freeing up career development professionals to focus on individual career counselling and coaching.”</a:t>
            </a:r>
            <a:r>
              <a:rPr lang="en-GB" sz="1800">
                <a:solidFill>
                  <a:srgbClr val="121212"/>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solidFill>
                  <a:srgbClr val="121212"/>
                </a:solidFill>
                <a:effectLst/>
                <a:latin typeface="Calibri" panose="020F0502020204030204" pitchFamily="34" charset="0"/>
                <a:ea typeface="Calibri" panose="020F0502020204030204" pitchFamily="34" charset="0"/>
                <a:cs typeface="Calibri" panose="020F0502020204030204" pitchFamily="34" charset="0"/>
              </a:rPr>
              <a:t>With the technology and use cases so new in employability and guidance, practitioners are still thinking about what it might look like in practice. Our conversations to date have suggested three levels by which a practitioner-facing chatbot might add value, each with different implications for practitioner user experience. We’ll come back to these three levels as the intro to a use cases exercise later in this workshop</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u="sng">
                <a:effectLst/>
                <a:latin typeface="Calibri" panose="020F0502020204030204" pitchFamily="34" charset="0"/>
                <a:ea typeface="Calibri" panose="020F0502020204030204" pitchFamily="34" charset="0"/>
                <a:cs typeface="Times New Roman" panose="02020603050405020304" pitchFamily="18" charset="0"/>
              </a:rPr>
              <a:t>Level 1: Resource for employability professionals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In the first instance, a chatbot becomes a convenient repository of quality-assured information for employability professionals, who always need up-to-date labour market information, information on courses and vacancies, and useful information on regulations and application tips.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One employability manager in Derby used CiCi and saw this as a natural use case: </a:t>
            </a:r>
            <a:r>
              <a:rPr lang="en-GB" sz="1800" i="1">
                <a:effectLst/>
                <a:latin typeface="Calibri" panose="020F0502020204030204" pitchFamily="34" charset="0"/>
                <a:ea typeface="Calibri" panose="020F0502020204030204" pitchFamily="34" charset="0"/>
                <a:cs typeface="Times New Roman" panose="02020603050405020304" pitchFamily="18" charset="0"/>
              </a:rPr>
              <a:t>“I like the speedy reaction to my inputs. It’s fast and I like the features which reflect many of the enquiries we receive from adults using our service.”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A chatbot is unlikely to replace all the forms of information a professional draws on, but it might usefully consolidate many of them for querying during a client session or in follow-up. Rather than individual practitioners or organisations developing their own knowledge banks (as most do today), time can be saved and resources improved by a single service that can be used across a wide range of organisations.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u="sng">
                <a:effectLst/>
                <a:latin typeface="Calibri" panose="020F0502020204030204" pitchFamily="34" charset="0"/>
                <a:ea typeface="Calibri" panose="020F0502020204030204" pitchFamily="34" charset="0"/>
                <a:cs typeface="Times New Roman" panose="02020603050405020304" pitchFamily="18" charset="0"/>
              </a:rPr>
              <a:t>Level 2: A joint-tool for practitioner and client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Building on level one, the chatbot can become a tool that the professional can introduce to the client, providing whatever level of support is necessary to help them become comfortable with querying the chatbot directly.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When a client is exploring many careers, looking for tips on CVs or cover letters, or wishing to consider their skills against different opportunities, it may be more effective – and more empowering for the individual – to conduct such research at their own leisure supported by a chatbot and to return to the professional for review and reflection later.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For individuals who are less comfortable searching the open internet – where Google finds a million hits for the simplest questions and misinformation or vested interests dominate – a process guided by a professional, contained in a curated chatbot ecosystem, may be just the thing.</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For clients who register on the platform, a chatbot could become part of an integrated suite of tools, alongside space for making notes, action plan tracking, developing and soliciting feedback on CVs, and creating more personalised conversations over time based on a user’s previous dialogue with the bot.</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More guidance will be needed to support practitioners to introduce different bits of chatbot functionality to different clients in different circumstances. However, this approach is a natural fit with the employability culture to empower independence among clients. Many sector experts are excited by this, as Scott Parkin, CEO of the Institute of Employability Professionals, told us: </a:t>
            </a:r>
            <a:r>
              <a:rPr lang="en-GB" sz="1800" i="1">
                <a:effectLst/>
                <a:latin typeface="Calibri" panose="020F0502020204030204" pitchFamily="34" charset="0"/>
                <a:ea typeface="Calibri" panose="020F0502020204030204" pitchFamily="34" charset="0"/>
                <a:cs typeface="Times New Roman" panose="02020603050405020304" pitchFamily="18" charset="0"/>
              </a:rPr>
              <a:t>“For employability professionals this new tool and approach could hold significant promise in supporting adults with their employability skills."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u="sng">
                <a:effectLst/>
                <a:latin typeface="Calibri" panose="020F0502020204030204" pitchFamily="34" charset="0"/>
                <a:ea typeface="Calibri" panose="020F0502020204030204" pitchFamily="34" charset="0"/>
                <a:cs typeface="Times New Roman" panose="02020603050405020304" pitchFamily="18" charset="0"/>
              </a:rPr>
              <a:t>Level 3: Integrated public-facing and practitioner-facing platforms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Thinking more ambitiously, the public-facing and professional-facing approaches to chatbots could be integrated.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Public-facing interfaces could help users with simple queries; but the conversation logic could be built around identifying individuals who might benefit from professional support and making easy referrals to different types of professionals (unpaid/paid; remote/face-to-face; specialised/introductory etc.). One trick would be building a bot that recognises when it’s out of its depth and is built into the networks and practice of employability professionals, providing a safety net for more in-depth conversations.</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If members of the public and practitioners were both familiar with the same platform, guidance sessions could become more targeted and efficient, with natural common reference points. Guidance conversations could become shorter but more frequent: clients could try things out on their own and then come back to check in and discuss next steps. For instance, a practitioner in Derby told us that chatbots would </a:t>
            </a:r>
            <a:r>
              <a:rPr lang="en-GB" sz="1800" i="1">
                <a:effectLst/>
                <a:latin typeface="Calibri" panose="020F0502020204030204" pitchFamily="34" charset="0"/>
                <a:ea typeface="Calibri" panose="020F0502020204030204" pitchFamily="34" charset="0"/>
                <a:cs typeface="Times New Roman" panose="02020603050405020304" pitchFamily="18" charset="0"/>
              </a:rPr>
              <a:t>“support and complement careers guidance sessions if clients have an opportunity to start building their own fundamental knowledge on these areas before they meet us in person.”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5B094D5B-47BF-4E58-9E4A-DD904CE289DE}" type="slidenum">
              <a:rPr lang="en-GB" smtClean="0"/>
              <a:t>15</a:t>
            </a:fld>
            <a:endParaRPr lang="en-GB"/>
          </a:p>
        </p:txBody>
      </p:sp>
    </p:spTree>
    <p:extLst>
      <p:ext uri="{BB962C8B-B14F-4D97-AF65-F5344CB8AC3E}">
        <p14:creationId xmlns:p14="http://schemas.microsoft.com/office/powerpoint/2010/main" val="4216124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Let me start by talking through what we were thinkink of with these three levels for practitioner facing work</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u="sng">
                <a:effectLst/>
                <a:latin typeface="Calibri" panose="020F0502020204030204" pitchFamily="34" charset="0"/>
                <a:ea typeface="Calibri" panose="020F0502020204030204" pitchFamily="34" charset="0"/>
                <a:cs typeface="Times New Roman" panose="02020603050405020304" pitchFamily="18" charset="0"/>
              </a:rPr>
              <a:t>Level 1: Resource for employability professionals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In the first instance, a chatbot becomes a convenient repository of quality-assured information for employability professionals, who always need up-to-date labour market information, information on courses and vacancies, and useful information on regulations and application tips.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One employability manager in Derby used CiCi and saw this as a natural use case: </a:t>
            </a:r>
            <a:r>
              <a:rPr lang="en-GB" sz="1800" i="1">
                <a:effectLst/>
                <a:latin typeface="Calibri" panose="020F0502020204030204" pitchFamily="34" charset="0"/>
                <a:ea typeface="Calibri" panose="020F0502020204030204" pitchFamily="34" charset="0"/>
                <a:cs typeface="Times New Roman" panose="02020603050405020304" pitchFamily="18" charset="0"/>
              </a:rPr>
              <a:t>“I like the speedy reaction to my inputs. It’s fast and I like the features which reflect many of the enquiries we receive from adults using our service.”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A chatbot is unlikely to replace all the forms of information a professional draws on, but it might usefully consolidate many of them for querying during a client session or in follow-up. Rather than individual practitioners or organisations developing their own knowledge banks (as most do today), time can be saved and resources improved by a single service that can be used across a wide range of organisations.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u="sng">
                <a:effectLst/>
                <a:latin typeface="Calibri" panose="020F0502020204030204" pitchFamily="34" charset="0"/>
                <a:ea typeface="Calibri" panose="020F0502020204030204" pitchFamily="34" charset="0"/>
                <a:cs typeface="Times New Roman" panose="02020603050405020304" pitchFamily="18" charset="0"/>
              </a:rPr>
              <a:t>Level 2: A joint-tool for practitioner and client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Building on level one, the chatbot can become a tool that the professional can introduce to the client, providing whatever level of support is necessary to help them become comfortable with querying the chatbot directly.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When a client is exploring many careers, looking for tips on CVs or cover letters, or wishing to consider their skills against different opportunities, it may be more effective – and more empowering for the individual – to conduct such research at their own leisure supported by a chatbot and to return to the professional for review and reflection later.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For individuals who are less comfortable searching the open internet – where Google finds a million hits for the simplest questions and misinformation or vested interests dominate – a process guided by a professional, contained in a curated chatbot ecosystem, may be just the thing.</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For clients who register on the platform, a chatbot could become part of an integrated suite of tools, alongside space for making notes, action plan tracking, developing and soliciting feedback on CVs, and creating more personalised conversations over time based on a user’s previous dialogue with the bot.</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More guidance will be needed to support practitioners to introduce different bits of chatbot functionality to different clients in different circumstances. However, this approach is a natural fit with the employability culture to empower independence among clients. Many sector experts are excited by this, as Scott Parkin, CEO of the Institute of Employability Professionals, told us: </a:t>
            </a:r>
            <a:r>
              <a:rPr lang="en-GB" sz="1800" i="1">
                <a:effectLst/>
                <a:latin typeface="Calibri" panose="020F0502020204030204" pitchFamily="34" charset="0"/>
                <a:ea typeface="Calibri" panose="020F0502020204030204" pitchFamily="34" charset="0"/>
                <a:cs typeface="Times New Roman" panose="02020603050405020304" pitchFamily="18" charset="0"/>
              </a:rPr>
              <a:t>“For employability professionals this new tool and approach could hold significant promise in supporting adults with their employability skills."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b="1" u="sng">
                <a:effectLst/>
                <a:latin typeface="Calibri" panose="020F0502020204030204" pitchFamily="34" charset="0"/>
                <a:ea typeface="Calibri" panose="020F0502020204030204" pitchFamily="34" charset="0"/>
                <a:cs typeface="Times New Roman" panose="02020603050405020304" pitchFamily="18" charset="0"/>
              </a:rPr>
              <a:t>Level 3: Integrated public-facing and practitioner-facing platforms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Thinking more ambitiously, the public-facing and professional-facing approaches to chatbots could be integrated. </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Public-facing interfaces could help users with simple queries; but the conversation logic could be built around identifying individuals who might benefit from professional support and making easy referrals to different types of professionals (unpaid/paid; remote/face-to-face; specialised/introductory etc.). One trick would be building a bot that recognises when it’s out of its depth and is built into the networks and practice of employability professionals, providing a safety net for more in-depth conversations.</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If members of the public and practitioners were both familiar with the same platform, guidance sessions could become more targeted and efficient, with natural common reference points. Guidance conversations could become shorter but more frequent: clients could try things out on their own and then come back to check in and discuss next steps. For instance, a practitioner in Derby told us that chatbots would </a:t>
            </a:r>
            <a:r>
              <a:rPr lang="en-GB" sz="1800" i="1">
                <a:effectLst/>
                <a:latin typeface="Calibri" panose="020F0502020204030204" pitchFamily="34" charset="0"/>
                <a:ea typeface="Calibri" panose="020F0502020204030204" pitchFamily="34" charset="0"/>
                <a:cs typeface="Times New Roman" panose="02020603050405020304" pitchFamily="18" charset="0"/>
              </a:rPr>
              <a:t>“support and complement careers guidance sessions if clients have an opportunity to start building their own fundamental knowledge on these areas before they meet us in person.”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5B094D5B-47BF-4E58-9E4A-DD904CE289DE}" type="slidenum">
              <a:rPr lang="en-GB" smtClean="0"/>
              <a:t>26</a:t>
            </a:fld>
            <a:endParaRPr lang="en-GB"/>
          </a:p>
        </p:txBody>
      </p:sp>
    </p:spTree>
    <p:extLst>
      <p:ext uri="{BB962C8B-B14F-4D97-AF65-F5344CB8AC3E}">
        <p14:creationId xmlns:p14="http://schemas.microsoft.com/office/powerpoint/2010/main" val="571694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B094D5B-47BF-4E58-9E4A-DD904CE289DE}" type="slidenum">
              <a:rPr lang="en-GB" smtClean="0"/>
              <a:t>27</a:t>
            </a:fld>
            <a:endParaRPr lang="en-GB"/>
          </a:p>
        </p:txBody>
      </p:sp>
    </p:spTree>
    <p:extLst>
      <p:ext uri="{BB962C8B-B14F-4D97-AF65-F5344CB8AC3E}">
        <p14:creationId xmlns:p14="http://schemas.microsoft.com/office/powerpoint/2010/main" val="1336339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8812E3-2DDE-4446-9A51-AAAF84EE0382}" type="datetimeFigureOut">
              <a:rPr lang="en-GB" smtClean="0"/>
              <a:t>09/12/2021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97127-CE46-4096-A158-D90BA87EC8CB}" type="slidenum">
              <a:rPr lang="en-GB" smtClean="0"/>
              <a:t>‹#›</a:t>
            </a:fld>
            <a:endParaRPr lang="en-GB"/>
          </a:p>
        </p:txBody>
      </p:sp>
    </p:spTree>
    <p:extLst>
      <p:ext uri="{BB962C8B-B14F-4D97-AF65-F5344CB8AC3E}">
        <p14:creationId xmlns:p14="http://schemas.microsoft.com/office/powerpoint/2010/main" val="23225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812E3-2DDE-4446-9A51-AAAF84EE0382}" type="datetimeFigureOut">
              <a:rPr lang="en-GB" smtClean="0"/>
              <a:t>09/12/2021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97127-CE46-4096-A158-D90BA87EC8CB}" type="slidenum">
              <a:rPr lang="en-GB" smtClean="0"/>
              <a:t>‹#›</a:t>
            </a:fld>
            <a:endParaRPr lang="en-GB"/>
          </a:p>
        </p:txBody>
      </p:sp>
    </p:spTree>
    <p:extLst>
      <p:ext uri="{BB962C8B-B14F-4D97-AF65-F5344CB8AC3E}">
        <p14:creationId xmlns:p14="http://schemas.microsoft.com/office/powerpoint/2010/main" val="3596900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812E3-2DDE-4446-9A51-AAAF84EE0382}" type="datetimeFigureOut">
              <a:rPr lang="en-GB" smtClean="0"/>
              <a:t>09/12/2021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97127-CE46-4096-A158-D90BA87EC8CB}" type="slidenum">
              <a:rPr lang="en-GB" smtClean="0"/>
              <a:t>‹#›</a:t>
            </a:fld>
            <a:endParaRPr lang="en-GB"/>
          </a:p>
        </p:txBody>
      </p:sp>
    </p:spTree>
    <p:extLst>
      <p:ext uri="{BB962C8B-B14F-4D97-AF65-F5344CB8AC3E}">
        <p14:creationId xmlns:p14="http://schemas.microsoft.com/office/powerpoint/2010/main" val="2024767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1705888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812E3-2DDE-4446-9A51-AAAF84EE0382}" type="datetimeFigureOut">
              <a:rPr lang="en-GB" smtClean="0"/>
              <a:t>09/12/2021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97127-CE46-4096-A158-D90BA87EC8CB}" type="slidenum">
              <a:rPr lang="en-GB" smtClean="0"/>
              <a:t>‹#›</a:t>
            </a:fld>
            <a:endParaRPr lang="en-GB"/>
          </a:p>
        </p:txBody>
      </p:sp>
    </p:spTree>
    <p:extLst>
      <p:ext uri="{BB962C8B-B14F-4D97-AF65-F5344CB8AC3E}">
        <p14:creationId xmlns:p14="http://schemas.microsoft.com/office/powerpoint/2010/main" val="1912120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812E3-2DDE-4446-9A51-AAAF84EE0382}" type="datetimeFigureOut">
              <a:rPr lang="en-GB" smtClean="0"/>
              <a:t>09/12/2021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F97127-CE46-4096-A158-D90BA87EC8CB}" type="slidenum">
              <a:rPr lang="en-GB" smtClean="0"/>
              <a:t>‹#›</a:t>
            </a:fld>
            <a:endParaRPr lang="en-GB"/>
          </a:p>
        </p:txBody>
      </p:sp>
    </p:spTree>
    <p:extLst>
      <p:ext uri="{BB962C8B-B14F-4D97-AF65-F5344CB8AC3E}">
        <p14:creationId xmlns:p14="http://schemas.microsoft.com/office/powerpoint/2010/main" val="425288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8812E3-2DDE-4446-9A51-AAAF84EE0382}" type="datetimeFigureOut">
              <a:rPr lang="en-GB" smtClean="0"/>
              <a:t>09/12/2021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F97127-CE46-4096-A158-D90BA87EC8CB}" type="slidenum">
              <a:rPr lang="en-GB" smtClean="0"/>
              <a:t>‹#›</a:t>
            </a:fld>
            <a:endParaRPr lang="en-GB"/>
          </a:p>
        </p:txBody>
      </p:sp>
    </p:spTree>
    <p:extLst>
      <p:ext uri="{BB962C8B-B14F-4D97-AF65-F5344CB8AC3E}">
        <p14:creationId xmlns:p14="http://schemas.microsoft.com/office/powerpoint/2010/main" val="118819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8812E3-2DDE-4446-9A51-AAAF84EE0382}" type="datetimeFigureOut">
              <a:rPr lang="en-GB" smtClean="0"/>
              <a:t>09/12/2021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F97127-CE46-4096-A158-D90BA87EC8CB}" type="slidenum">
              <a:rPr lang="en-GB" smtClean="0"/>
              <a:t>‹#›</a:t>
            </a:fld>
            <a:endParaRPr lang="en-GB"/>
          </a:p>
        </p:txBody>
      </p:sp>
    </p:spTree>
    <p:extLst>
      <p:ext uri="{BB962C8B-B14F-4D97-AF65-F5344CB8AC3E}">
        <p14:creationId xmlns:p14="http://schemas.microsoft.com/office/powerpoint/2010/main" val="860298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8812E3-2DDE-4446-9A51-AAAF84EE0382}" type="datetimeFigureOut">
              <a:rPr lang="en-GB" smtClean="0"/>
              <a:t>09/12/2021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F97127-CE46-4096-A158-D90BA87EC8CB}" type="slidenum">
              <a:rPr lang="en-GB" smtClean="0"/>
              <a:t>‹#›</a:t>
            </a:fld>
            <a:endParaRPr lang="en-GB"/>
          </a:p>
        </p:txBody>
      </p:sp>
    </p:spTree>
    <p:extLst>
      <p:ext uri="{BB962C8B-B14F-4D97-AF65-F5344CB8AC3E}">
        <p14:creationId xmlns:p14="http://schemas.microsoft.com/office/powerpoint/2010/main" val="2825557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812E3-2DDE-4446-9A51-AAAF84EE0382}" type="datetimeFigureOut">
              <a:rPr lang="en-GB" smtClean="0"/>
              <a:t>09/12/2021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F97127-CE46-4096-A158-D90BA87EC8CB}" type="slidenum">
              <a:rPr lang="en-GB" smtClean="0"/>
              <a:t>‹#›</a:t>
            </a:fld>
            <a:endParaRPr lang="en-GB"/>
          </a:p>
        </p:txBody>
      </p:sp>
    </p:spTree>
    <p:extLst>
      <p:ext uri="{BB962C8B-B14F-4D97-AF65-F5344CB8AC3E}">
        <p14:creationId xmlns:p14="http://schemas.microsoft.com/office/powerpoint/2010/main" val="904832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8812E3-2DDE-4446-9A51-AAAF84EE0382}" type="datetimeFigureOut">
              <a:rPr lang="en-GB" smtClean="0"/>
              <a:t>09/12/2021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F97127-CE46-4096-A158-D90BA87EC8CB}" type="slidenum">
              <a:rPr lang="en-GB" smtClean="0"/>
              <a:t>‹#›</a:t>
            </a:fld>
            <a:endParaRPr lang="en-GB"/>
          </a:p>
        </p:txBody>
      </p:sp>
    </p:spTree>
    <p:extLst>
      <p:ext uri="{BB962C8B-B14F-4D97-AF65-F5344CB8AC3E}">
        <p14:creationId xmlns:p14="http://schemas.microsoft.com/office/powerpoint/2010/main" val="779778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8812E3-2DDE-4446-9A51-AAAF84EE0382}" type="datetimeFigureOut">
              <a:rPr lang="en-GB" smtClean="0"/>
              <a:t>09/12/2021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F97127-CE46-4096-A158-D90BA87EC8CB}" type="slidenum">
              <a:rPr lang="en-GB" smtClean="0"/>
              <a:t>‹#›</a:t>
            </a:fld>
            <a:endParaRPr lang="en-GB"/>
          </a:p>
        </p:txBody>
      </p:sp>
    </p:spTree>
    <p:extLst>
      <p:ext uri="{BB962C8B-B14F-4D97-AF65-F5344CB8AC3E}">
        <p14:creationId xmlns:p14="http://schemas.microsoft.com/office/powerpoint/2010/main" val="3022480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812E3-2DDE-4446-9A51-AAAF84EE0382}" type="datetimeFigureOut">
              <a:rPr lang="en-GB" smtClean="0"/>
              <a:t>09/12/2021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97127-CE46-4096-A158-D90BA87EC8CB}" type="slidenum">
              <a:rPr lang="en-GB" smtClean="0"/>
              <a:t>‹#›</a:t>
            </a:fld>
            <a:endParaRPr lang="en-GB"/>
          </a:p>
        </p:txBody>
      </p:sp>
    </p:spTree>
    <p:extLst>
      <p:ext uri="{BB962C8B-B14F-4D97-AF65-F5344CB8AC3E}">
        <p14:creationId xmlns:p14="http://schemas.microsoft.com/office/powerpoint/2010/main" val="366436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t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6.ti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chat or text message&#10;&#10;Description automatically generated">
            <a:extLst>
              <a:ext uri="{FF2B5EF4-FFF2-40B4-BE49-F238E27FC236}">
                <a16:creationId xmlns:a16="http://schemas.microsoft.com/office/drawing/2014/main" id="{DC13AA43-EC5A-40C8-A8C4-AF439B54F185}"/>
              </a:ext>
            </a:extLst>
          </p:cNvPr>
          <p:cNvPicPr>
            <a:picLocks noChangeAspect="1"/>
          </p:cNvPicPr>
          <p:nvPr/>
        </p:nvPicPr>
        <p:blipFill rotWithShape="1">
          <a:blip r:embed="rId3">
            <a:alphaModFix/>
          </a:blip>
          <a:srcRect r="3632"/>
          <a:stretch/>
        </p:blipFill>
        <p:spPr>
          <a:xfrm>
            <a:off x="5797543" y="10"/>
            <a:ext cx="6394152" cy="6857990"/>
          </a:xfrm>
          <a:prstGeom prst="rect">
            <a:avLst/>
          </a:prstGeom>
        </p:spPr>
      </p:pic>
      <p:sp>
        <p:nvSpPr>
          <p:cNvPr id="17" name="Content Placeholder 5">
            <a:extLst>
              <a:ext uri="{FF2B5EF4-FFF2-40B4-BE49-F238E27FC236}">
                <a16:creationId xmlns:a16="http://schemas.microsoft.com/office/drawing/2014/main" id="{3C048CBB-6EB5-40ED-9B4A-B21B9A0FA55B}"/>
              </a:ext>
            </a:extLst>
          </p:cNvPr>
          <p:cNvSpPr>
            <a:spLocks noGrp="1"/>
          </p:cNvSpPr>
          <p:nvPr>
            <p:ph idx="1"/>
          </p:nvPr>
        </p:nvSpPr>
        <p:spPr>
          <a:xfrm>
            <a:off x="228337" y="1105587"/>
            <a:ext cx="5311754" cy="5108781"/>
          </a:xfrm>
        </p:spPr>
        <p:txBody>
          <a:bodyPr anchor="ctr">
            <a:normAutofit/>
          </a:bodyPr>
          <a:lstStyle/>
          <a:p>
            <a:pPr marL="0" indent="0">
              <a:buNone/>
            </a:pPr>
            <a:endParaRPr lang="en-GB" sz="3200" dirty="0">
              <a:solidFill>
                <a:srgbClr val="000000"/>
              </a:solidFill>
            </a:endParaRPr>
          </a:p>
          <a:p>
            <a:pPr marL="0" indent="0">
              <a:buNone/>
            </a:pPr>
            <a:endParaRPr lang="en-GB" sz="3200" dirty="0">
              <a:solidFill>
                <a:srgbClr val="000000"/>
              </a:solidFill>
            </a:endParaRPr>
          </a:p>
          <a:p>
            <a:pPr marL="0" indent="0">
              <a:buNone/>
            </a:pPr>
            <a:endParaRPr lang="en-GB" sz="3200" dirty="0">
              <a:solidFill>
                <a:srgbClr val="000000"/>
              </a:solidFill>
            </a:endParaRPr>
          </a:p>
          <a:p>
            <a:pPr marL="0" indent="0">
              <a:buNone/>
            </a:pPr>
            <a:r>
              <a:rPr lang="en-GB" sz="3200" b="1" dirty="0">
                <a:solidFill>
                  <a:srgbClr val="000000"/>
                </a:solidFill>
              </a:rPr>
              <a:t>Careers Technology Supported Learning: The Bots Are Coming!</a:t>
            </a:r>
          </a:p>
          <a:p>
            <a:pPr marL="0" indent="0">
              <a:buNone/>
            </a:pPr>
            <a:endParaRPr lang="en-GB" sz="2000" dirty="0">
              <a:solidFill>
                <a:srgbClr val="000000"/>
              </a:solidFill>
            </a:endParaRPr>
          </a:p>
          <a:p>
            <a:pPr marL="0" indent="0">
              <a:buNone/>
            </a:pPr>
            <a:r>
              <a:rPr lang="en-GB" sz="2000" dirty="0">
                <a:solidFill>
                  <a:srgbClr val="000000"/>
                </a:solidFill>
              </a:rPr>
              <a:t>OEB Berlin 1 Dec 2021</a:t>
            </a:r>
          </a:p>
          <a:p>
            <a:pPr marL="0" indent="0">
              <a:buNone/>
            </a:pPr>
            <a:r>
              <a:rPr lang="en-GB" sz="2000" dirty="0">
                <a:solidFill>
                  <a:srgbClr val="000000"/>
                </a:solidFill>
              </a:rPr>
              <a:t>14:30-17:30, </a:t>
            </a:r>
            <a:r>
              <a:rPr lang="en-GB" sz="1800" b="0" i="0" u="none" strike="noStrike" dirty="0">
                <a:solidFill>
                  <a:srgbClr val="000000"/>
                </a:solidFill>
                <a:effectLst/>
                <a:latin typeface="Arial" panose="020B0604020202020204" pitchFamily="34" charset="0"/>
              </a:rPr>
              <a:t>Charlottenburg III</a:t>
            </a:r>
            <a:endParaRPr lang="en-GB" sz="1400" dirty="0">
              <a:solidFill>
                <a:srgbClr val="000000"/>
              </a:solidFill>
            </a:endParaRPr>
          </a:p>
        </p:txBody>
      </p:sp>
      <p:pic>
        <p:nvPicPr>
          <p:cNvPr id="3" name="Picture 2" descr="Graphical user interface&#10;&#10;Description automatically generated">
            <a:extLst>
              <a:ext uri="{FF2B5EF4-FFF2-40B4-BE49-F238E27FC236}">
                <a16:creationId xmlns:a16="http://schemas.microsoft.com/office/drawing/2014/main" id="{CBAA21C6-F3D5-4ADC-A732-71D50DD26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6511" y="437428"/>
            <a:ext cx="2463664" cy="1853012"/>
          </a:xfrm>
          <a:prstGeom prst="rect">
            <a:avLst/>
          </a:prstGeom>
        </p:spPr>
      </p:pic>
    </p:spTree>
    <p:extLst>
      <p:ext uri="{BB962C8B-B14F-4D97-AF65-F5344CB8AC3E}">
        <p14:creationId xmlns:p14="http://schemas.microsoft.com/office/powerpoint/2010/main" val="238696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chat or text message&#10;&#10;Description automatically generated">
            <a:extLst>
              <a:ext uri="{FF2B5EF4-FFF2-40B4-BE49-F238E27FC236}">
                <a16:creationId xmlns:a16="http://schemas.microsoft.com/office/drawing/2014/main" id="{DC13AA43-EC5A-40C8-A8C4-AF439B54F185}"/>
              </a:ext>
            </a:extLst>
          </p:cNvPr>
          <p:cNvPicPr>
            <a:picLocks noChangeAspect="1"/>
          </p:cNvPicPr>
          <p:nvPr/>
        </p:nvPicPr>
        <p:blipFill rotWithShape="1">
          <a:blip r:embed="rId2">
            <a:alphaModFix/>
          </a:blip>
          <a:srcRect r="3632"/>
          <a:stretch/>
        </p:blipFill>
        <p:spPr>
          <a:xfrm>
            <a:off x="5797543" y="10"/>
            <a:ext cx="6394152" cy="6857990"/>
          </a:xfrm>
          <a:prstGeom prst="rect">
            <a:avLst/>
          </a:prstGeom>
        </p:spPr>
      </p:pic>
      <p:sp>
        <p:nvSpPr>
          <p:cNvPr id="17" name="Content Placeholder 5">
            <a:extLst>
              <a:ext uri="{FF2B5EF4-FFF2-40B4-BE49-F238E27FC236}">
                <a16:creationId xmlns:a16="http://schemas.microsoft.com/office/drawing/2014/main" id="{3C048CBB-6EB5-40ED-9B4A-B21B9A0FA55B}"/>
              </a:ext>
            </a:extLst>
          </p:cNvPr>
          <p:cNvSpPr>
            <a:spLocks noGrp="1"/>
          </p:cNvSpPr>
          <p:nvPr>
            <p:ph idx="1"/>
          </p:nvPr>
        </p:nvSpPr>
        <p:spPr>
          <a:xfrm>
            <a:off x="228337" y="1105587"/>
            <a:ext cx="5311754" cy="5108781"/>
          </a:xfrm>
        </p:spPr>
        <p:txBody>
          <a:bodyPr anchor="ctr">
            <a:normAutofit/>
          </a:bodyPr>
          <a:lstStyle/>
          <a:p>
            <a:pPr marL="0" indent="0">
              <a:buNone/>
            </a:pPr>
            <a:endParaRPr lang="en-GB" sz="3200" dirty="0">
              <a:solidFill>
                <a:srgbClr val="000000"/>
              </a:solidFill>
            </a:endParaRPr>
          </a:p>
          <a:p>
            <a:pPr marL="0" indent="0">
              <a:buNone/>
            </a:pPr>
            <a:endParaRPr lang="en-GB" sz="3200" dirty="0">
              <a:solidFill>
                <a:srgbClr val="000000"/>
              </a:solidFill>
            </a:endParaRPr>
          </a:p>
          <a:p>
            <a:pPr marL="0" indent="0">
              <a:buNone/>
            </a:pPr>
            <a:endParaRPr lang="en-GB" sz="3200" dirty="0">
              <a:solidFill>
                <a:srgbClr val="000000"/>
              </a:solidFill>
            </a:endParaRPr>
          </a:p>
          <a:p>
            <a:pPr marL="0" indent="0">
              <a:buNone/>
            </a:pPr>
            <a:r>
              <a:rPr lang="en-GB" sz="3200" b="1">
                <a:solidFill>
                  <a:srgbClr val="000000"/>
                </a:solidFill>
              </a:rPr>
              <a:t>3. What character should a careers bot have?</a:t>
            </a:r>
            <a:endParaRPr lang="en-GB" sz="1400" dirty="0">
              <a:solidFill>
                <a:srgbClr val="000000"/>
              </a:solidFill>
            </a:endParaRPr>
          </a:p>
        </p:txBody>
      </p:sp>
      <p:pic>
        <p:nvPicPr>
          <p:cNvPr id="3" name="Picture 2" descr="Graphical user interface&#10;&#10;Description automatically generated">
            <a:extLst>
              <a:ext uri="{FF2B5EF4-FFF2-40B4-BE49-F238E27FC236}">
                <a16:creationId xmlns:a16="http://schemas.microsoft.com/office/drawing/2014/main" id="{CBAA21C6-F3D5-4ADC-A732-71D50DD26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511" y="437428"/>
            <a:ext cx="2463664" cy="1853012"/>
          </a:xfrm>
          <a:prstGeom prst="rect">
            <a:avLst/>
          </a:prstGeom>
        </p:spPr>
      </p:pic>
    </p:spTree>
    <p:extLst>
      <p:ext uri="{BB962C8B-B14F-4D97-AF65-F5344CB8AC3E}">
        <p14:creationId xmlns:p14="http://schemas.microsoft.com/office/powerpoint/2010/main" val="2004304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Line"/>
          <p:cNvSpPr/>
          <p:nvPr/>
        </p:nvSpPr>
        <p:spPr>
          <a:xfrm>
            <a:off x="1481207" y="887362"/>
            <a:ext cx="9229586" cy="1"/>
          </a:xfrm>
          <a:prstGeom prst="line">
            <a:avLst/>
          </a:prstGeom>
          <a:ln w="12700">
            <a:solidFill>
              <a:srgbClr val="000000"/>
            </a:solidFill>
            <a:miter lim="400000"/>
          </a:ln>
        </p:spPr>
        <p:txBody>
          <a:bodyPr lIns="19050" tIns="19050" rIns="19050" bIns="19050" anchor="ctr"/>
          <a:lstStyle/>
          <a:p>
            <a:endParaRPr sz="1266"/>
          </a:p>
        </p:txBody>
      </p:sp>
      <p:sp>
        <p:nvSpPr>
          <p:cNvPr id="120" name="Line"/>
          <p:cNvSpPr/>
          <p:nvPr/>
        </p:nvSpPr>
        <p:spPr>
          <a:xfrm flipV="1">
            <a:off x="6195521" y="880463"/>
            <a:ext cx="1" cy="5995393"/>
          </a:xfrm>
          <a:prstGeom prst="line">
            <a:avLst/>
          </a:prstGeom>
          <a:ln w="12700">
            <a:solidFill>
              <a:srgbClr val="000000"/>
            </a:solidFill>
            <a:miter lim="400000"/>
          </a:ln>
        </p:spPr>
        <p:txBody>
          <a:bodyPr lIns="19050" tIns="19050" rIns="19050" bIns="19050" anchor="ctr"/>
          <a:lstStyle/>
          <a:p>
            <a:endParaRPr sz="1266"/>
          </a:p>
        </p:txBody>
      </p:sp>
      <p:sp>
        <p:nvSpPr>
          <p:cNvPr id="121" name="Line"/>
          <p:cNvSpPr/>
          <p:nvPr/>
        </p:nvSpPr>
        <p:spPr>
          <a:xfrm>
            <a:off x="1523702" y="4247470"/>
            <a:ext cx="4668450" cy="1"/>
          </a:xfrm>
          <a:prstGeom prst="line">
            <a:avLst/>
          </a:prstGeom>
          <a:ln w="12700">
            <a:solidFill>
              <a:srgbClr val="000000"/>
            </a:solidFill>
            <a:miter lim="400000"/>
          </a:ln>
        </p:spPr>
        <p:txBody>
          <a:bodyPr lIns="19050" tIns="19050" rIns="19050" bIns="19050" anchor="ctr"/>
          <a:lstStyle/>
          <a:p>
            <a:endParaRPr sz="1266"/>
          </a:p>
        </p:txBody>
      </p:sp>
      <p:sp>
        <p:nvSpPr>
          <p:cNvPr id="122" name="CareerChat"/>
          <p:cNvSpPr txBox="1"/>
          <p:nvPr/>
        </p:nvSpPr>
        <p:spPr>
          <a:xfrm>
            <a:off x="1661869" y="360206"/>
            <a:ext cx="1064137" cy="308995"/>
          </a:xfrm>
          <a:prstGeom prst="rect">
            <a:avLst/>
          </a:prstGeom>
          <a:solidFill>
            <a:schemeClr val="accent1"/>
          </a:solidFill>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sz="2500" b="0">
                <a:solidFill>
                  <a:srgbClr val="FFFFFF"/>
                </a:solidFill>
                <a:latin typeface="+mn-lt"/>
                <a:ea typeface="+mn-ea"/>
                <a:cs typeface="+mn-cs"/>
                <a:sym typeface="Helvetica Neue Medium"/>
              </a:defRPr>
            </a:lvl1pPr>
          </a:lstStyle>
          <a:p>
            <a:r>
              <a:rPr sz="1758"/>
              <a:t>CareerChat</a:t>
            </a:r>
          </a:p>
        </p:txBody>
      </p:sp>
      <p:sp>
        <p:nvSpPr>
          <p:cNvPr id="123" name="Design your Chatbot Personality"/>
          <p:cNvSpPr txBox="1"/>
          <p:nvPr/>
        </p:nvSpPr>
        <p:spPr>
          <a:xfrm>
            <a:off x="3115434" y="360206"/>
            <a:ext cx="2968505" cy="30899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sz="2500"/>
            </a:lvl1pPr>
          </a:lstStyle>
          <a:p>
            <a:r>
              <a:rPr sz="1758"/>
              <a:t>Design your Chatbot Personality</a:t>
            </a:r>
          </a:p>
        </p:txBody>
      </p:sp>
      <p:sp>
        <p:nvSpPr>
          <p:cNvPr id="124" name="Google Conversation Design Process :…"/>
          <p:cNvSpPr txBox="1"/>
          <p:nvPr/>
        </p:nvSpPr>
        <p:spPr>
          <a:xfrm>
            <a:off x="3033568" y="1202374"/>
            <a:ext cx="3057250" cy="64427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p>
            <a:pPr defTabSz="228592">
              <a:defRPr sz="1400" b="0">
                <a:latin typeface="Helvetica"/>
                <a:ea typeface="Helvetica"/>
                <a:cs typeface="Helvetica"/>
                <a:sym typeface="Helvetica"/>
              </a:defRPr>
            </a:pPr>
            <a:r>
              <a:rPr sz="984"/>
              <a:t>Google Conversation Design Process :</a:t>
            </a:r>
          </a:p>
          <a:p>
            <a:pPr defTabSz="228592">
              <a:defRPr sz="1400" b="0">
                <a:latin typeface="Helvetica"/>
                <a:ea typeface="Helvetica"/>
                <a:cs typeface="Helvetica"/>
                <a:sym typeface="Helvetica"/>
              </a:defRPr>
            </a:pPr>
            <a:r>
              <a:rPr sz="984"/>
              <a:t>Brainstorm a list of adjectives (e.g., friendly, technologically competent). Focus on the qualities you want users to perceive when talking to your chatbot.</a:t>
            </a:r>
          </a:p>
        </p:txBody>
      </p:sp>
      <p:sp>
        <p:nvSpPr>
          <p:cNvPr id="125" name="Google Conversation Design Process :…"/>
          <p:cNvSpPr txBox="1"/>
          <p:nvPr/>
        </p:nvSpPr>
        <p:spPr>
          <a:xfrm>
            <a:off x="2980288" y="4327117"/>
            <a:ext cx="3056721" cy="49282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p>
            <a:pPr defTabSz="228592">
              <a:defRPr sz="1400" b="0">
                <a:latin typeface="Helvetica"/>
                <a:ea typeface="Helvetica"/>
                <a:cs typeface="Helvetica"/>
                <a:sym typeface="Helvetica"/>
              </a:defRPr>
            </a:pPr>
            <a:r>
              <a:rPr sz="984"/>
              <a:t>Google Conversation Design Process :</a:t>
            </a:r>
          </a:p>
          <a:p>
            <a:pPr defTabSz="228592">
              <a:defRPr sz="1400" b="0">
                <a:latin typeface="Helvetica"/>
                <a:ea typeface="Helvetica"/>
                <a:cs typeface="Helvetica"/>
                <a:sym typeface="Helvetica"/>
              </a:defRPr>
            </a:pPr>
            <a:r>
              <a:rPr sz="984"/>
              <a:t>Narrow your list down to 4-6 key adjectives that describe your persona’s core personality traits.</a:t>
            </a:r>
          </a:p>
        </p:txBody>
      </p:sp>
      <p:sp>
        <p:nvSpPr>
          <p:cNvPr id="126" name="Google Conversation Design Process:…"/>
          <p:cNvSpPr txBox="1"/>
          <p:nvPr/>
        </p:nvSpPr>
        <p:spPr>
          <a:xfrm>
            <a:off x="7505619" y="1211574"/>
            <a:ext cx="2989650" cy="109863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p>
            <a:pPr defTabSz="228592">
              <a:defRPr sz="1400" b="0">
                <a:latin typeface="Helvetica"/>
                <a:ea typeface="Helvetica"/>
                <a:cs typeface="Helvetica"/>
                <a:sym typeface="Helvetica"/>
              </a:defRPr>
            </a:pPr>
            <a:r>
              <a:rPr sz="984"/>
              <a:t>Google Conversation Design Process:</a:t>
            </a:r>
          </a:p>
          <a:p>
            <a:pPr defTabSz="228592">
              <a:defRPr sz="1400" b="0">
                <a:latin typeface="Helvetica"/>
                <a:ea typeface="Helvetica"/>
                <a:cs typeface="Helvetica"/>
                <a:sym typeface="Helvetica"/>
              </a:defRPr>
            </a:pPr>
            <a:r>
              <a:rPr sz="984"/>
              <a:t>Come up with a few different characters who embody these qualities (e.g., a barista, a fashion icon, a world traveller). Your persona doesn’t have to be a person. It could also be an anthropomorphized animal, an alien, an artificial intelligence, a cartoon character, etc.</a:t>
            </a:r>
          </a:p>
        </p:txBody>
      </p:sp>
      <p:sp>
        <p:nvSpPr>
          <p:cNvPr id="127" name="Step 1"/>
          <p:cNvSpPr txBox="1"/>
          <p:nvPr/>
        </p:nvSpPr>
        <p:spPr>
          <a:xfrm>
            <a:off x="1719006" y="1207397"/>
            <a:ext cx="937501" cy="42793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sz="3600"/>
            </a:lvl1pPr>
          </a:lstStyle>
          <a:p>
            <a:r>
              <a:rPr sz="2531"/>
              <a:t>Step 1 </a:t>
            </a:r>
          </a:p>
        </p:txBody>
      </p:sp>
      <p:sp>
        <p:nvSpPr>
          <p:cNvPr id="128" name="Step 3"/>
          <p:cNvSpPr txBox="1"/>
          <p:nvPr/>
        </p:nvSpPr>
        <p:spPr>
          <a:xfrm>
            <a:off x="6299186" y="1207397"/>
            <a:ext cx="937501" cy="42793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sz="3600"/>
            </a:lvl1pPr>
          </a:lstStyle>
          <a:p>
            <a:r>
              <a:rPr sz="2531"/>
              <a:t>Step 3 </a:t>
            </a:r>
          </a:p>
        </p:txBody>
      </p:sp>
      <p:sp>
        <p:nvSpPr>
          <p:cNvPr id="129" name="Step 2"/>
          <p:cNvSpPr txBox="1"/>
          <p:nvPr/>
        </p:nvSpPr>
        <p:spPr>
          <a:xfrm>
            <a:off x="1719006" y="4359562"/>
            <a:ext cx="937501" cy="42793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sz="3600"/>
            </a:lvl1pPr>
          </a:lstStyle>
          <a:p>
            <a:r>
              <a:rPr sz="2531"/>
              <a:t>Step 2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Line"/>
          <p:cNvSpPr/>
          <p:nvPr/>
        </p:nvSpPr>
        <p:spPr>
          <a:xfrm>
            <a:off x="1481207" y="887362"/>
            <a:ext cx="9229586" cy="1"/>
          </a:xfrm>
          <a:prstGeom prst="line">
            <a:avLst/>
          </a:prstGeom>
          <a:ln w="12700">
            <a:solidFill>
              <a:srgbClr val="000000"/>
            </a:solidFill>
            <a:miter lim="400000"/>
          </a:ln>
        </p:spPr>
        <p:txBody>
          <a:bodyPr lIns="19050" tIns="19050" rIns="19050" bIns="19050" anchor="ctr"/>
          <a:lstStyle/>
          <a:p>
            <a:endParaRPr sz="1266"/>
          </a:p>
        </p:txBody>
      </p:sp>
      <p:sp>
        <p:nvSpPr>
          <p:cNvPr id="132" name="Line"/>
          <p:cNvSpPr/>
          <p:nvPr/>
        </p:nvSpPr>
        <p:spPr>
          <a:xfrm flipV="1">
            <a:off x="6195522" y="880462"/>
            <a:ext cx="1" cy="5995394"/>
          </a:xfrm>
          <a:prstGeom prst="line">
            <a:avLst/>
          </a:prstGeom>
          <a:ln w="12700">
            <a:solidFill>
              <a:srgbClr val="000000"/>
            </a:solidFill>
            <a:miter lim="400000"/>
          </a:ln>
        </p:spPr>
        <p:txBody>
          <a:bodyPr lIns="19050" tIns="19050" rIns="19050" bIns="19050" anchor="ctr"/>
          <a:lstStyle/>
          <a:p>
            <a:endParaRPr sz="1266"/>
          </a:p>
        </p:txBody>
      </p:sp>
      <p:sp>
        <p:nvSpPr>
          <p:cNvPr id="133" name="CareerChat"/>
          <p:cNvSpPr txBox="1"/>
          <p:nvPr/>
        </p:nvSpPr>
        <p:spPr>
          <a:xfrm>
            <a:off x="1661869" y="360206"/>
            <a:ext cx="1064137" cy="308995"/>
          </a:xfrm>
          <a:prstGeom prst="rect">
            <a:avLst/>
          </a:prstGeom>
          <a:solidFill>
            <a:schemeClr val="accent1"/>
          </a:solidFill>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sz="2500" b="0">
                <a:solidFill>
                  <a:srgbClr val="FFFFFF"/>
                </a:solidFill>
                <a:latin typeface="+mn-lt"/>
                <a:ea typeface="+mn-ea"/>
                <a:cs typeface="+mn-cs"/>
                <a:sym typeface="Helvetica Neue Medium"/>
              </a:defRPr>
            </a:lvl1pPr>
          </a:lstStyle>
          <a:p>
            <a:r>
              <a:rPr sz="1758"/>
              <a:t>CareerChat</a:t>
            </a:r>
          </a:p>
        </p:txBody>
      </p:sp>
      <p:sp>
        <p:nvSpPr>
          <p:cNvPr id="134" name="Design your Chatbot Personality"/>
          <p:cNvSpPr txBox="1"/>
          <p:nvPr/>
        </p:nvSpPr>
        <p:spPr>
          <a:xfrm>
            <a:off x="3115434" y="360206"/>
            <a:ext cx="2968505" cy="30899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sz="2500"/>
            </a:lvl1pPr>
          </a:lstStyle>
          <a:p>
            <a:r>
              <a:rPr sz="1758"/>
              <a:t>Design your Chatbot Personality</a:t>
            </a:r>
          </a:p>
        </p:txBody>
      </p:sp>
      <p:sp>
        <p:nvSpPr>
          <p:cNvPr id="135" name="Google Conversation Design Process:…"/>
          <p:cNvSpPr txBox="1"/>
          <p:nvPr/>
        </p:nvSpPr>
        <p:spPr>
          <a:xfrm>
            <a:off x="2889438" y="1216573"/>
            <a:ext cx="2927090" cy="94718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p>
            <a:pPr defTabSz="228592">
              <a:defRPr sz="1400" b="0">
                <a:latin typeface="Helvetica"/>
                <a:ea typeface="Helvetica"/>
                <a:cs typeface="Helvetica"/>
                <a:sym typeface="Helvetica"/>
              </a:defRPr>
            </a:pPr>
            <a:r>
              <a:rPr sz="984"/>
              <a:t>Google Conversation Design Process:</a:t>
            </a:r>
          </a:p>
          <a:p>
            <a:pPr defTabSz="228592">
              <a:defRPr sz="1400" b="0">
                <a:latin typeface="Helvetica"/>
                <a:ea typeface="Helvetica"/>
                <a:cs typeface="Helvetica"/>
                <a:sym typeface="Helvetica"/>
              </a:defRPr>
            </a:pPr>
            <a:r>
              <a:rPr sz="984"/>
              <a:t>Choose one character that best embodies your chatbot and write a short description, no more than a paragraph. This description should provide a clear sense of what this character is like, especially what it would say, write, or do.</a:t>
            </a:r>
          </a:p>
        </p:txBody>
      </p:sp>
      <p:sp>
        <p:nvSpPr>
          <p:cNvPr id="136" name="Google Conversation Design Process:…"/>
          <p:cNvSpPr txBox="1"/>
          <p:nvPr/>
        </p:nvSpPr>
        <p:spPr>
          <a:xfrm>
            <a:off x="7505620" y="1213714"/>
            <a:ext cx="2989650" cy="79573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p>
            <a:pPr defTabSz="228592">
              <a:defRPr sz="1400" b="0">
                <a:latin typeface="Helvetica"/>
                <a:ea typeface="Helvetica"/>
                <a:cs typeface="Helvetica"/>
                <a:sym typeface="Helvetica"/>
              </a:defRPr>
            </a:pPr>
            <a:r>
              <a:rPr sz="984"/>
              <a:t>Google Conversation Design Process:</a:t>
            </a:r>
          </a:p>
          <a:p>
            <a:pPr defTabSz="228592">
              <a:defRPr sz="1400" b="0">
                <a:latin typeface="Helvetica"/>
                <a:ea typeface="Helvetica"/>
                <a:cs typeface="Helvetica"/>
                <a:sym typeface="Helvetica"/>
              </a:defRPr>
            </a:pPr>
            <a:r>
              <a:rPr sz="984"/>
              <a:t>Find, or create, an image or two that visually represents your character. Pictures are a great memory aid and can help you keep the persona in mind when writing dialogue.</a:t>
            </a:r>
          </a:p>
        </p:txBody>
      </p:sp>
      <p:sp>
        <p:nvSpPr>
          <p:cNvPr id="137" name="Step 4"/>
          <p:cNvSpPr txBox="1"/>
          <p:nvPr/>
        </p:nvSpPr>
        <p:spPr>
          <a:xfrm>
            <a:off x="1719006" y="1285981"/>
            <a:ext cx="937501" cy="42793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sz="3600"/>
            </a:lvl1pPr>
          </a:lstStyle>
          <a:p>
            <a:r>
              <a:rPr sz="2531"/>
              <a:t>Step 4 </a:t>
            </a:r>
          </a:p>
        </p:txBody>
      </p:sp>
      <p:sp>
        <p:nvSpPr>
          <p:cNvPr id="138" name="Step 5"/>
          <p:cNvSpPr txBox="1"/>
          <p:nvPr/>
        </p:nvSpPr>
        <p:spPr>
          <a:xfrm>
            <a:off x="6299186" y="1285981"/>
            <a:ext cx="937501" cy="42793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sz="3600"/>
            </a:lvl1pPr>
          </a:lstStyle>
          <a:p>
            <a:r>
              <a:rPr sz="2531"/>
              <a:t>Step 5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chat or text message&#10;&#10;Description automatically generated">
            <a:extLst>
              <a:ext uri="{FF2B5EF4-FFF2-40B4-BE49-F238E27FC236}">
                <a16:creationId xmlns:a16="http://schemas.microsoft.com/office/drawing/2014/main" id="{DC13AA43-EC5A-40C8-A8C4-AF439B54F185}"/>
              </a:ext>
            </a:extLst>
          </p:cNvPr>
          <p:cNvPicPr>
            <a:picLocks noChangeAspect="1"/>
          </p:cNvPicPr>
          <p:nvPr/>
        </p:nvPicPr>
        <p:blipFill rotWithShape="1">
          <a:blip r:embed="rId2">
            <a:alphaModFix/>
          </a:blip>
          <a:srcRect r="3632"/>
          <a:stretch/>
        </p:blipFill>
        <p:spPr>
          <a:xfrm>
            <a:off x="5797543" y="10"/>
            <a:ext cx="6394152" cy="6857990"/>
          </a:xfrm>
          <a:prstGeom prst="rect">
            <a:avLst/>
          </a:prstGeom>
        </p:spPr>
      </p:pic>
      <p:sp>
        <p:nvSpPr>
          <p:cNvPr id="17" name="Content Placeholder 5">
            <a:extLst>
              <a:ext uri="{FF2B5EF4-FFF2-40B4-BE49-F238E27FC236}">
                <a16:creationId xmlns:a16="http://schemas.microsoft.com/office/drawing/2014/main" id="{3C048CBB-6EB5-40ED-9B4A-B21B9A0FA55B}"/>
              </a:ext>
            </a:extLst>
          </p:cNvPr>
          <p:cNvSpPr>
            <a:spLocks noGrp="1"/>
          </p:cNvSpPr>
          <p:nvPr>
            <p:ph idx="1"/>
          </p:nvPr>
        </p:nvSpPr>
        <p:spPr>
          <a:xfrm>
            <a:off x="228337" y="1105587"/>
            <a:ext cx="5311754" cy="5108781"/>
          </a:xfrm>
        </p:spPr>
        <p:txBody>
          <a:bodyPr anchor="ctr">
            <a:normAutofit/>
          </a:bodyPr>
          <a:lstStyle/>
          <a:p>
            <a:pPr marL="0" indent="0">
              <a:buNone/>
            </a:pPr>
            <a:endParaRPr lang="en-GB" sz="3200" dirty="0">
              <a:solidFill>
                <a:srgbClr val="000000"/>
              </a:solidFill>
            </a:endParaRPr>
          </a:p>
          <a:p>
            <a:pPr marL="0" indent="0">
              <a:buNone/>
            </a:pPr>
            <a:endParaRPr lang="en-GB" sz="3200" dirty="0">
              <a:solidFill>
                <a:srgbClr val="000000"/>
              </a:solidFill>
            </a:endParaRPr>
          </a:p>
          <a:p>
            <a:pPr marL="0" indent="0">
              <a:buNone/>
            </a:pPr>
            <a:endParaRPr lang="en-GB" sz="3200" dirty="0">
              <a:solidFill>
                <a:srgbClr val="000000"/>
              </a:solidFill>
            </a:endParaRPr>
          </a:p>
          <a:p>
            <a:pPr marL="0" indent="0">
              <a:buNone/>
            </a:pPr>
            <a:r>
              <a:rPr lang="en-GB" sz="3200" b="1">
                <a:solidFill>
                  <a:srgbClr val="000000"/>
                </a:solidFill>
              </a:rPr>
              <a:t>4. A short intro to bots in education/guidance</a:t>
            </a:r>
          </a:p>
          <a:p>
            <a:pPr marL="0" indent="0">
              <a:buNone/>
            </a:pPr>
            <a:endParaRPr lang="en-GB" sz="2000">
              <a:solidFill>
                <a:srgbClr val="000000"/>
              </a:solidFill>
            </a:endParaRPr>
          </a:p>
        </p:txBody>
      </p:sp>
      <p:pic>
        <p:nvPicPr>
          <p:cNvPr id="3" name="Picture 2" descr="Graphical user interface&#10;&#10;Description automatically generated">
            <a:extLst>
              <a:ext uri="{FF2B5EF4-FFF2-40B4-BE49-F238E27FC236}">
                <a16:creationId xmlns:a16="http://schemas.microsoft.com/office/drawing/2014/main" id="{CBAA21C6-F3D5-4ADC-A732-71D50DD26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511" y="437428"/>
            <a:ext cx="2463664" cy="1853012"/>
          </a:xfrm>
          <a:prstGeom prst="rect">
            <a:avLst/>
          </a:prstGeom>
        </p:spPr>
      </p:pic>
    </p:spTree>
    <p:extLst>
      <p:ext uri="{BB962C8B-B14F-4D97-AF65-F5344CB8AC3E}">
        <p14:creationId xmlns:p14="http://schemas.microsoft.com/office/powerpoint/2010/main" val="851476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933A5B4-D568-4041-B5C8-0041EFFBEAC5}"/>
              </a:ext>
            </a:extLst>
          </p:cNvPr>
          <p:cNvSpPr txBox="1">
            <a:spLocks/>
          </p:cNvSpPr>
          <p:nvPr/>
        </p:nvSpPr>
        <p:spPr>
          <a:xfrm>
            <a:off x="119611" y="10179"/>
            <a:ext cx="11665102" cy="173813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a:solidFill>
                  <a:srgbClr val="000000"/>
                </a:solidFill>
              </a:rPr>
              <a:t>The Bots In Education</a:t>
            </a:r>
          </a:p>
          <a:p>
            <a:endParaRPr lang="en-GB" sz="3200" b="1">
              <a:solidFill>
                <a:srgbClr val="000000"/>
              </a:solidFill>
            </a:endParaRPr>
          </a:p>
        </p:txBody>
      </p:sp>
      <p:pic>
        <p:nvPicPr>
          <p:cNvPr id="1026" name="Picture 2" descr="Geogia State University Logo">
            <a:extLst>
              <a:ext uri="{FF2B5EF4-FFF2-40B4-BE49-F238E27FC236}">
                <a16:creationId xmlns:a16="http://schemas.microsoft.com/office/drawing/2014/main" id="{F855877B-FA81-4009-A415-C5B6BCD97C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0921" y="2274976"/>
            <a:ext cx="2381250" cy="20138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a:extLst>
              <a:ext uri="{FF2B5EF4-FFF2-40B4-BE49-F238E27FC236}">
                <a16:creationId xmlns:a16="http://schemas.microsoft.com/office/drawing/2014/main" id="{9DCAAD37-AA8E-40CC-B61D-E6695BED9D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522" y="4635769"/>
            <a:ext cx="3257782" cy="10859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ocational Training &amp; Further Education » Bolton College">
            <a:extLst>
              <a:ext uri="{FF2B5EF4-FFF2-40B4-BE49-F238E27FC236}">
                <a16:creationId xmlns:a16="http://schemas.microsoft.com/office/drawing/2014/main" id="{39E0A324-FF31-400B-8158-17EA1114C6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7068" y="2364743"/>
            <a:ext cx="2381250" cy="1924050"/>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a:extLst>
              <a:ext uri="{FF2B5EF4-FFF2-40B4-BE49-F238E27FC236}">
                <a16:creationId xmlns:a16="http://schemas.microsoft.com/office/drawing/2014/main" id="{A79F8019-F697-4A09-969E-E5097D942EBD}"/>
              </a:ext>
            </a:extLst>
          </p:cNvPr>
          <p:cNvSpPr txBox="1">
            <a:spLocks/>
          </p:cNvSpPr>
          <p:nvPr/>
        </p:nvSpPr>
        <p:spPr>
          <a:xfrm>
            <a:off x="6148595" y="4732113"/>
            <a:ext cx="4745902" cy="1738135"/>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a:solidFill>
                  <a:schemeClr val="accent1"/>
                </a:solidFill>
              </a:rPr>
              <a:t>POUNCE</a:t>
            </a:r>
          </a:p>
          <a:p>
            <a:endParaRPr lang="en-GB" sz="3200" b="1">
              <a:solidFill>
                <a:schemeClr val="accent1"/>
              </a:solidFill>
            </a:endParaRPr>
          </a:p>
          <a:p>
            <a:r>
              <a:rPr lang="en-GB" sz="3200" b="1">
                <a:solidFill>
                  <a:schemeClr val="accent1"/>
                </a:solidFill>
              </a:rPr>
              <a:t>RCT: 22% reduction in “Summer Melt”</a:t>
            </a:r>
            <a:endParaRPr lang="en-GB" sz="3200" b="1" dirty="0">
              <a:solidFill>
                <a:schemeClr val="accent1"/>
              </a:solidFill>
            </a:endParaRPr>
          </a:p>
        </p:txBody>
      </p:sp>
    </p:spTree>
    <p:extLst>
      <p:ext uri="{BB962C8B-B14F-4D97-AF65-F5344CB8AC3E}">
        <p14:creationId xmlns:p14="http://schemas.microsoft.com/office/powerpoint/2010/main" val="1501549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933A5B4-D568-4041-B5C8-0041EFFBEAC5}"/>
              </a:ext>
            </a:extLst>
          </p:cNvPr>
          <p:cNvSpPr txBox="1">
            <a:spLocks/>
          </p:cNvSpPr>
          <p:nvPr/>
        </p:nvSpPr>
        <p:spPr>
          <a:xfrm>
            <a:off x="119611" y="10179"/>
            <a:ext cx="11665102" cy="173813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a:solidFill>
                  <a:srgbClr val="000000"/>
                </a:solidFill>
              </a:rPr>
              <a:t>Bots for Career Guidance? Two (simplified) models</a:t>
            </a:r>
          </a:p>
          <a:p>
            <a:endParaRPr lang="en-GB" sz="3200" b="1">
              <a:solidFill>
                <a:srgbClr val="000000"/>
              </a:solidFill>
            </a:endParaRPr>
          </a:p>
        </p:txBody>
      </p:sp>
      <p:sp>
        <p:nvSpPr>
          <p:cNvPr id="7" name="Title 1">
            <a:extLst>
              <a:ext uri="{FF2B5EF4-FFF2-40B4-BE49-F238E27FC236}">
                <a16:creationId xmlns:a16="http://schemas.microsoft.com/office/drawing/2014/main" id="{F5C5BE33-DCB0-484A-956E-187FF6D98FFE}"/>
              </a:ext>
            </a:extLst>
          </p:cNvPr>
          <p:cNvSpPr txBox="1">
            <a:spLocks/>
          </p:cNvSpPr>
          <p:nvPr/>
        </p:nvSpPr>
        <p:spPr>
          <a:xfrm>
            <a:off x="696918" y="1813884"/>
            <a:ext cx="5090423" cy="3496254"/>
          </a:xfrm>
          <a:prstGeom prst="rect">
            <a:avLst/>
          </a:prstGeom>
        </p:spPr>
        <p:txBody>
          <a:bodyPr vert="horz" lIns="91440" tIns="45720" rIns="91440" bIns="45720" rtlCol="0" anchor="t">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a:solidFill>
                  <a:srgbClr val="5FA59F"/>
                </a:solidFill>
              </a:rPr>
              <a:t>Public-facing</a:t>
            </a:r>
          </a:p>
          <a:p>
            <a:endParaRPr lang="en-GB" sz="3200" b="1">
              <a:solidFill>
                <a:schemeClr val="accent1"/>
              </a:solidFill>
            </a:endParaRPr>
          </a:p>
          <a:p>
            <a:pPr marL="457200" indent="-457200" algn="l">
              <a:buFont typeface="Arial" panose="020B0604020202020204" pitchFamily="34" charset="0"/>
              <a:buChar char="•"/>
            </a:pPr>
            <a:r>
              <a:rPr lang="en-GB" sz="2100" b="1"/>
              <a:t>Chatbot-style interface for searching publicly-available data</a:t>
            </a:r>
          </a:p>
          <a:p>
            <a:pPr marL="457200" indent="-457200" algn="l">
              <a:buFont typeface="Arial" panose="020B0604020202020204" pitchFamily="34" charset="0"/>
              <a:buChar char="•"/>
            </a:pPr>
            <a:endParaRPr lang="en-GB" sz="2100" b="1"/>
          </a:p>
          <a:p>
            <a:pPr marL="457200" indent="-457200" algn="l">
              <a:buFont typeface="Arial" panose="020B0604020202020204" pitchFamily="34" charset="0"/>
              <a:buChar char="•"/>
            </a:pPr>
            <a:r>
              <a:rPr lang="en-GB" sz="2100" b="1"/>
              <a:t>Convenient integration of multiple databases in one place</a:t>
            </a:r>
          </a:p>
          <a:p>
            <a:pPr marL="457200" indent="-457200" algn="l">
              <a:buFont typeface="Arial" panose="020B0604020202020204" pitchFamily="34" charset="0"/>
              <a:buChar char="•"/>
            </a:pPr>
            <a:endParaRPr lang="en-GB" sz="2100" b="1"/>
          </a:p>
          <a:p>
            <a:pPr marL="457200" indent="-457200" algn="l">
              <a:buFont typeface="Arial" panose="020B0604020202020204" pitchFamily="34" charset="0"/>
              <a:buChar char="•"/>
            </a:pPr>
            <a:r>
              <a:rPr lang="en-GB" sz="2100" b="1"/>
              <a:t>Nudge tactics to promote users to engage and be proactive in their job search / course search</a:t>
            </a:r>
          </a:p>
          <a:p>
            <a:pPr marL="457200" indent="-457200" algn="l">
              <a:buFont typeface="Arial" panose="020B0604020202020204" pitchFamily="34" charset="0"/>
              <a:buChar char="•"/>
            </a:pPr>
            <a:endParaRPr lang="en-GB" sz="2100" b="1"/>
          </a:p>
          <a:p>
            <a:pPr marL="457200" indent="-457200" algn="l">
              <a:buFont typeface="Arial" panose="020B0604020202020204" pitchFamily="34" charset="0"/>
              <a:buChar char="•"/>
            </a:pPr>
            <a:r>
              <a:rPr lang="en-GB" sz="2100" b="1"/>
              <a:t>Main focus: help unemployed adults find work</a:t>
            </a:r>
            <a:endParaRPr lang="en-GB" sz="2100" b="1" dirty="0"/>
          </a:p>
        </p:txBody>
      </p:sp>
      <p:sp>
        <p:nvSpPr>
          <p:cNvPr id="8" name="Title 1">
            <a:extLst>
              <a:ext uri="{FF2B5EF4-FFF2-40B4-BE49-F238E27FC236}">
                <a16:creationId xmlns:a16="http://schemas.microsoft.com/office/drawing/2014/main" id="{F86619E1-236D-49C8-B85C-A8C9A810FB24}"/>
              </a:ext>
            </a:extLst>
          </p:cNvPr>
          <p:cNvSpPr txBox="1">
            <a:spLocks/>
          </p:cNvSpPr>
          <p:nvPr/>
        </p:nvSpPr>
        <p:spPr>
          <a:xfrm>
            <a:off x="6749180" y="1813884"/>
            <a:ext cx="5230617" cy="3627845"/>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a:solidFill>
                  <a:srgbClr val="5FA59F"/>
                </a:solidFill>
              </a:rPr>
              <a:t>Practitioner-facing</a:t>
            </a:r>
          </a:p>
          <a:p>
            <a:endParaRPr lang="en-GB" sz="3200" b="1">
              <a:solidFill>
                <a:schemeClr val="accent1"/>
              </a:solidFill>
            </a:endParaRPr>
          </a:p>
          <a:p>
            <a:pPr algn="l"/>
            <a:r>
              <a:rPr lang="en-GB" sz="2100" b="1"/>
              <a:t>Level 1: Repository of curated, QA-ed info for guidance practitioners</a:t>
            </a:r>
            <a:br>
              <a:rPr lang="en-GB" sz="2100" b="1"/>
            </a:br>
            <a:r>
              <a:rPr lang="en-GB" sz="2100"/>
              <a:t>e.g. LMI, trends, courses, vacancies, skills etc.</a:t>
            </a:r>
          </a:p>
          <a:p>
            <a:pPr algn="l"/>
            <a:br>
              <a:rPr lang="en-GB" sz="2100" b="1"/>
            </a:br>
            <a:r>
              <a:rPr lang="en-GB" sz="2100" b="1"/>
              <a:t>Level 2: Professional supports access for client/class</a:t>
            </a:r>
            <a:br>
              <a:rPr lang="en-GB" sz="2100" b="1"/>
            </a:br>
            <a:r>
              <a:rPr lang="en-GB" sz="2100"/>
              <a:t>e.g.</a:t>
            </a:r>
            <a:r>
              <a:rPr lang="en-GB" sz="2100" b="1"/>
              <a:t> </a:t>
            </a:r>
            <a:r>
              <a:rPr lang="en-GB" sz="2100"/>
              <a:t>introduces tool, empowers for independent use – continues to help with reflection/action</a:t>
            </a:r>
          </a:p>
          <a:p>
            <a:pPr algn="l"/>
            <a:br>
              <a:rPr lang="en-GB" sz="2100" b="1"/>
            </a:br>
            <a:r>
              <a:rPr lang="en-GB" sz="2100" b="1"/>
              <a:t>Level 3: Integrated public/professional usage, </a:t>
            </a:r>
            <a:br>
              <a:rPr lang="en-GB" sz="2100" b="1"/>
            </a:br>
            <a:r>
              <a:rPr lang="en-GB" sz="2100"/>
              <a:t>e.g. public front-end for simple queries </a:t>
            </a:r>
            <a:br>
              <a:rPr lang="en-GB" sz="2100"/>
            </a:br>
            <a:r>
              <a:rPr lang="en-GB" sz="2100"/>
              <a:t>+ localised referrals + profile for action tracking</a:t>
            </a:r>
            <a:endParaRPr lang="en-GB" sz="2100" dirty="0"/>
          </a:p>
        </p:txBody>
      </p:sp>
      <p:pic>
        <p:nvPicPr>
          <p:cNvPr id="2054" name="Picture 6" descr="Bob Emploi - RSA">
            <a:extLst>
              <a:ext uri="{FF2B5EF4-FFF2-40B4-BE49-F238E27FC236}">
                <a16:creationId xmlns:a16="http://schemas.microsoft.com/office/drawing/2014/main" id="{16AC915B-2B4E-4122-ABDC-C5A375A9C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842" y="5694743"/>
            <a:ext cx="966969" cy="966969"/>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FFF3DAF1-6F20-4B13-BEBA-1DD3C6B6D97B}"/>
              </a:ext>
            </a:extLst>
          </p:cNvPr>
          <p:cNvSpPr txBox="1">
            <a:spLocks/>
          </p:cNvSpPr>
          <p:nvPr/>
        </p:nvSpPr>
        <p:spPr>
          <a:xfrm>
            <a:off x="334331" y="5882188"/>
            <a:ext cx="3248623" cy="49964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a:solidFill>
                  <a:srgbClr val="000000"/>
                </a:solidFill>
              </a:rPr>
              <a:t>e.g. bob-emploi-.fr</a:t>
            </a:r>
          </a:p>
        </p:txBody>
      </p:sp>
      <p:sp>
        <p:nvSpPr>
          <p:cNvPr id="15" name="Title 1">
            <a:extLst>
              <a:ext uri="{FF2B5EF4-FFF2-40B4-BE49-F238E27FC236}">
                <a16:creationId xmlns:a16="http://schemas.microsoft.com/office/drawing/2014/main" id="{43642397-A669-452D-A574-10BF61DEFCCD}"/>
              </a:ext>
            </a:extLst>
          </p:cNvPr>
          <p:cNvSpPr txBox="1">
            <a:spLocks/>
          </p:cNvSpPr>
          <p:nvPr/>
        </p:nvSpPr>
        <p:spPr>
          <a:xfrm>
            <a:off x="6354624" y="5770218"/>
            <a:ext cx="3248623" cy="49964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a:solidFill>
                  <a:srgbClr val="000000"/>
                </a:solidFill>
              </a:rPr>
              <a:t>e.g. careerchat.uk</a:t>
            </a:r>
          </a:p>
        </p:txBody>
      </p:sp>
      <p:pic>
        <p:nvPicPr>
          <p:cNvPr id="16" name="Picture 15" descr="Icon&#10;&#10;Description automatically generated with medium confidence">
            <a:extLst>
              <a:ext uri="{FF2B5EF4-FFF2-40B4-BE49-F238E27FC236}">
                <a16:creationId xmlns:a16="http://schemas.microsoft.com/office/drawing/2014/main" id="{2BE8BD8B-AF10-40FA-848F-056BCAC6E3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3247" y="5938130"/>
            <a:ext cx="966969" cy="723582"/>
          </a:xfrm>
          <a:prstGeom prst="rect">
            <a:avLst/>
          </a:prstGeom>
        </p:spPr>
      </p:pic>
    </p:spTree>
    <p:extLst>
      <p:ext uri="{BB962C8B-B14F-4D97-AF65-F5344CB8AC3E}">
        <p14:creationId xmlns:p14="http://schemas.microsoft.com/office/powerpoint/2010/main" val="3588855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933A5B4-D568-4041-B5C8-0041EFFBEAC5}"/>
              </a:ext>
            </a:extLst>
          </p:cNvPr>
          <p:cNvSpPr txBox="1">
            <a:spLocks/>
          </p:cNvSpPr>
          <p:nvPr/>
        </p:nvSpPr>
        <p:spPr>
          <a:xfrm>
            <a:off x="119611" y="10179"/>
            <a:ext cx="11665102" cy="1188313"/>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a:solidFill>
                  <a:srgbClr val="000000"/>
                </a:solidFill>
              </a:rPr>
              <a:t>Positivity in principle from practitioners &amp; sector leaders</a:t>
            </a:r>
          </a:p>
          <a:p>
            <a:r>
              <a:rPr lang="en-GB" sz="3200" b="1">
                <a:solidFill>
                  <a:srgbClr val="000000"/>
                </a:solidFill>
                <a:sym typeface="Wingdings" panose="05000000000000000000" pitchFamily="2" charset="2"/>
              </a:rPr>
              <a:t> Observational interviews underway to test with clients in practice</a:t>
            </a:r>
            <a:endParaRPr lang="en-GB" sz="3200" b="1">
              <a:solidFill>
                <a:srgbClr val="000000"/>
              </a:solidFill>
            </a:endParaRPr>
          </a:p>
        </p:txBody>
      </p:sp>
      <p:sp>
        <p:nvSpPr>
          <p:cNvPr id="7" name="TextBox 6">
            <a:extLst>
              <a:ext uri="{FF2B5EF4-FFF2-40B4-BE49-F238E27FC236}">
                <a16:creationId xmlns:a16="http://schemas.microsoft.com/office/drawing/2014/main" id="{A476B443-1442-4926-A459-546A43FBF362}"/>
              </a:ext>
            </a:extLst>
          </p:cNvPr>
          <p:cNvSpPr txBox="1"/>
          <p:nvPr/>
        </p:nvSpPr>
        <p:spPr>
          <a:xfrm>
            <a:off x="266218" y="1554943"/>
            <a:ext cx="6111433" cy="4750106"/>
          </a:xfrm>
          <a:prstGeom prst="rect">
            <a:avLst/>
          </a:prstGeom>
        </p:spPr>
        <p:txBody>
          <a:bodyPr vert="horz" lIns="91440" tIns="45720" rIns="91440" bIns="45720" rtlCol="0">
            <a:normAutofit fontScale="92500" lnSpcReduction="10000"/>
          </a:bodyPr>
          <a:lstStyle/>
          <a:p>
            <a:pPr marL="228600" defTabSz="914400">
              <a:lnSpc>
                <a:spcPct val="90000"/>
              </a:lnSpc>
              <a:spcAft>
                <a:spcPts val="800"/>
              </a:spcAft>
            </a:pPr>
            <a:r>
              <a:rPr lang="en-US" i="1" dirty="0">
                <a:solidFill>
                  <a:srgbClr val="5FA59F"/>
                </a:solidFill>
                <a:effectLst/>
              </a:rPr>
              <a:t>“The CDI has been delighted to support this highly innovative project as part of our digital strategy, by sharing information with our 4,900 members through webinars and conferences. We firmly believe that the reach and impact of career guidance and development can be enhanced by working digitally and embracing new emerging AI technologies, such as the carefully designed chatbot, CiCi, to manage the lower-level tasks, freeing up career development professionals to focus on individual career counselling and coaching</a:t>
            </a:r>
            <a:r>
              <a:rPr lang="en-US" i="1">
                <a:solidFill>
                  <a:srgbClr val="5FA59F"/>
                </a:solidFill>
                <a:effectLst/>
              </a:rPr>
              <a:t>.”</a:t>
            </a:r>
            <a:r>
              <a:rPr lang="en-US" b="1" i="1">
                <a:solidFill>
                  <a:srgbClr val="5FA59F"/>
                </a:solidFill>
                <a:effectLst/>
              </a:rPr>
              <a:t> </a:t>
            </a:r>
          </a:p>
          <a:p>
            <a:pPr marL="228600" defTabSz="914400">
              <a:lnSpc>
                <a:spcPct val="90000"/>
              </a:lnSpc>
              <a:spcAft>
                <a:spcPts val="800"/>
              </a:spcAft>
            </a:pPr>
            <a:r>
              <a:rPr lang="en-US" b="1" i="1">
                <a:solidFill>
                  <a:srgbClr val="5FA59F"/>
                </a:solidFill>
                <a:effectLst/>
              </a:rPr>
              <a:t>Jan </a:t>
            </a:r>
            <a:r>
              <a:rPr lang="en-US" b="1" i="1" dirty="0">
                <a:solidFill>
                  <a:srgbClr val="5FA59F"/>
                </a:solidFill>
                <a:effectLst/>
              </a:rPr>
              <a:t>Ellis</a:t>
            </a:r>
            <a:r>
              <a:rPr lang="en-US" b="1" i="1">
                <a:solidFill>
                  <a:srgbClr val="5FA59F"/>
                </a:solidFill>
                <a:effectLst/>
              </a:rPr>
              <a:t>, then CEO, UK </a:t>
            </a:r>
            <a:r>
              <a:rPr lang="en-US" b="1" i="1" dirty="0">
                <a:solidFill>
                  <a:srgbClr val="5FA59F"/>
                </a:solidFill>
                <a:effectLst/>
              </a:rPr>
              <a:t>Career Development Institute</a:t>
            </a:r>
            <a:endParaRPr lang="en-US" b="1" dirty="0">
              <a:solidFill>
                <a:srgbClr val="5FA59F"/>
              </a:solidFill>
              <a:effectLst/>
            </a:endParaRPr>
          </a:p>
          <a:p>
            <a:pPr defTabSz="914400">
              <a:lnSpc>
                <a:spcPct val="90000"/>
              </a:lnSpc>
              <a:spcAft>
                <a:spcPts val="800"/>
              </a:spcAft>
            </a:pPr>
            <a:r>
              <a:rPr lang="en-US" b="1" dirty="0">
                <a:solidFill>
                  <a:srgbClr val="5FA59F"/>
                </a:solidFill>
                <a:effectLst/>
              </a:rPr>
              <a:t> </a:t>
            </a:r>
            <a:endParaRPr lang="en-US" dirty="0">
              <a:solidFill>
                <a:srgbClr val="5FA59F"/>
              </a:solidFill>
              <a:effectLst/>
            </a:endParaRPr>
          </a:p>
          <a:p>
            <a:pPr marL="228600" defTabSz="914400">
              <a:lnSpc>
                <a:spcPct val="90000"/>
              </a:lnSpc>
              <a:spcAft>
                <a:spcPts val="800"/>
              </a:spcAft>
            </a:pPr>
            <a:r>
              <a:rPr lang="en-US" i="1">
                <a:solidFill>
                  <a:srgbClr val="5FA59F"/>
                </a:solidFill>
                <a:effectLst/>
              </a:rPr>
              <a:t>“The CareerChat team offers </a:t>
            </a:r>
            <a:r>
              <a:rPr lang="en-US" i="1" dirty="0">
                <a:solidFill>
                  <a:srgbClr val="5FA59F"/>
                </a:solidFill>
                <a:effectLst/>
              </a:rPr>
              <a:t>new insights to the innovative use of artificial intelligence and chatbots. For employability professionals this new tool and approach could hold significant promise in supporting adults with their employability skills and subsequent transitions into fast changing learning and work environments</a:t>
            </a:r>
            <a:r>
              <a:rPr lang="en-US" i="1">
                <a:solidFill>
                  <a:srgbClr val="5FA59F"/>
                </a:solidFill>
                <a:effectLst/>
              </a:rPr>
              <a:t>."</a:t>
            </a:r>
            <a:r>
              <a:rPr lang="en-US">
                <a:solidFill>
                  <a:srgbClr val="5FA59F"/>
                </a:solidFill>
                <a:effectLst/>
              </a:rPr>
              <a:t> </a:t>
            </a:r>
            <a:endParaRPr lang="en-US" b="1" i="1">
              <a:solidFill>
                <a:srgbClr val="5FA59F"/>
              </a:solidFill>
            </a:endParaRPr>
          </a:p>
          <a:p>
            <a:pPr marL="228600" defTabSz="914400">
              <a:lnSpc>
                <a:spcPct val="90000"/>
              </a:lnSpc>
              <a:spcAft>
                <a:spcPts val="800"/>
              </a:spcAft>
            </a:pPr>
            <a:r>
              <a:rPr lang="en-US" b="1" i="1">
                <a:solidFill>
                  <a:srgbClr val="5FA59F"/>
                </a:solidFill>
                <a:effectLst/>
              </a:rPr>
              <a:t>Scott Parkin, CEO, Institute of Employability Professionals</a:t>
            </a:r>
            <a:endParaRPr lang="en-US" b="1">
              <a:solidFill>
                <a:srgbClr val="5FA59F"/>
              </a:solidFill>
              <a:effectLst/>
            </a:endParaRPr>
          </a:p>
          <a:p>
            <a:pPr indent="-228600" defTabSz="914400">
              <a:lnSpc>
                <a:spcPct val="90000"/>
              </a:lnSpc>
              <a:buFont typeface="Arial" panose="020B0604020202020204" pitchFamily="34" charset="0"/>
              <a:buChar char="•"/>
            </a:pPr>
            <a:endParaRPr lang="en-US" sz="1200" dirty="0">
              <a:solidFill>
                <a:srgbClr val="5FA59F"/>
              </a:solidFill>
            </a:endParaRPr>
          </a:p>
        </p:txBody>
      </p:sp>
      <p:graphicFrame>
        <p:nvGraphicFramePr>
          <p:cNvPr id="8" name="Content Placeholder 2">
            <a:extLst>
              <a:ext uri="{FF2B5EF4-FFF2-40B4-BE49-F238E27FC236}">
                <a16:creationId xmlns:a16="http://schemas.microsoft.com/office/drawing/2014/main" id="{2C5DAD45-A688-4AEB-96ED-4A9DB910317B}"/>
              </a:ext>
            </a:extLst>
          </p:cNvPr>
          <p:cNvGraphicFramePr>
            <a:graphicFrameLocks/>
          </p:cNvGraphicFramePr>
          <p:nvPr/>
        </p:nvGraphicFramePr>
        <p:xfrm>
          <a:off x="6657636" y="1086380"/>
          <a:ext cx="5351403" cy="5575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9434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chat or text message&#10;&#10;Description automatically generated">
            <a:extLst>
              <a:ext uri="{FF2B5EF4-FFF2-40B4-BE49-F238E27FC236}">
                <a16:creationId xmlns:a16="http://schemas.microsoft.com/office/drawing/2014/main" id="{DC13AA43-EC5A-40C8-A8C4-AF439B54F185}"/>
              </a:ext>
            </a:extLst>
          </p:cNvPr>
          <p:cNvPicPr>
            <a:picLocks noChangeAspect="1"/>
          </p:cNvPicPr>
          <p:nvPr/>
        </p:nvPicPr>
        <p:blipFill rotWithShape="1">
          <a:blip r:embed="rId2">
            <a:alphaModFix/>
          </a:blip>
          <a:srcRect r="3632"/>
          <a:stretch/>
        </p:blipFill>
        <p:spPr>
          <a:xfrm>
            <a:off x="5797543" y="10"/>
            <a:ext cx="6394152" cy="6857990"/>
          </a:xfrm>
          <a:prstGeom prst="rect">
            <a:avLst/>
          </a:prstGeom>
        </p:spPr>
      </p:pic>
      <p:sp>
        <p:nvSpPr>
          <p:cNvPr id="17" name="Content Placeholder 5">
            <a:extLst>
              <a:ext uri="{FF2B5EF4-FFF2-40B4-BE49-F238E27FC236}">
                <a16:creationId xmlns:a16="http://schemas.microsoft.com/office/drawing/2014/main" id="{3C048CBB-6EB5-40ED-9B4A-B21B9A0FA55B}"/>
              </a:ext>
            </a:extLst>
          </p:cNvPr>
          <p:cNvSpPr>
            <a:spLocks noGrp="1"/>
          </p:cNvSpPr>
          <p:nvPr>
            <p:ph idx="1"/>
          </p:nvPr>
        </p:nvSpPr>
        <p:spPr>
          <a:xfrm>
            <a:off x="228337" y="1105587"/>
            <a:ext cx="5311754" cy="5108781"/>
          </a:xfrm>
        </p:spPr>
        <p:txBody>
          <a:bodyPr anchor="ctr">
            <a:normAutofit/>
          </a:bodyPr>
          <a:lstStyle/>
          <a:p>
            <a:pPr marL="0" indent="0">
              <a:buNone/>
            </a:pPr>
            <a:endParaRPr lang="en-GB" sz="3200" dirty="0">
              <a:solidFill>
                <a:srgbClr val="000000"/>
              </a:solidFill>
            </a:endParaRPr>
          </a:p>
          <a:p>
            <a:pPr marL="0" indent="0">
              <a:buNone/>
            </a:pPr>
            <a:endParaRPr lang="en-GB" sz="3200" dirty="0">
              <a:solidFill>
                <a:srgbClr val="000000"/>
              </a:solidFill>
            </a:endParaRPr>
          </a:p>
          <a:p>
            <a:pPr marL="0" indent="0">
              <a:buNone/>
            </a:pPr>
            <a:endParaRPr lang="en-GB" sz="3200" dirty="0">
              <a:solidFill>
                <a:srgbClr val="000000"/>
              </a:solidFill>
            </a:endParaRPr>
          </a:p>
          <a:p>
            <a:pPr marL="0" indent="0">
              <a:buNone/>
            </a:pPr>
            <a:r>
              <a:rPr lang="en-GB" sz="3200" b="1">
                <a:solidFill>
                  <a:srgbClr val="000000"/>
                </a:solidFill>
              </a:rPr>
              <a:t>5. Demo….</a:t>
            </a:r>
            <a:endParaRPr lang="en-GB" sz="1400" dirty="0">
              <a:solidFill>
                <a:srgbClr val="000000"/>
              </a:solidFill>
            </a:endParaRPr>
          </a:p>
        </p:txBody>
      </p:sp>
      <p:pic>
        <p:nvPicPr>
          <p:cNvPr id="3" name="Picture 2" descr="Graphical user interface&#10;&#10;Description automatically generated">
            <a:extLst>
              <a:ext uri="{FF2B5EF4-FFF2-40B4-BE49-F238E27FC236}">
                <a16:creationId xmlns:a16="http://schemas.microsoft.com/office/drawing/2014/main" id="{CBAA21C6-F3D5-4ADC-A732-71D50DD26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511" y="437428"/>
            <a:ext cx="2463664" cy="1853012"/>
          </a:xfrm>
          <a:prstGeom prst="rect">
            <a:avLst/>
          </a:prstGeom>
        </p:spPr>
      </p:pic>
    </p:spTree>
    <p:extLst>
      <p:ext uri="{BB962C8B-B14F-4D97-AF65-F5344CB8AC3E}">
        <p14:creationId xmlns:p14="http://schemas.microsoft.com/office/powerpoint/2010/main" val="2394481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chat or text message&#10;&#10;Description automatically generated">
            <a:extLst>
              <a:ext uri="{FF2B5EF4-FFF2-40B4-BE49-F238E27FC236}">
                <a16:creationId xmlns:a16="http://schemas.microsoft.com/office/drawing/2014/main" id="{DC13AA43-EC5A-40C8-A8C4-AF439B54F185}"/>
              </a:ext>
            </a:extLst>
          </p:cNvPr>
          <p:cNvPicPr>
            <a:picLocks noChangeAspect="1"/>
          </p:cNvPicPr>
          <p:nvPr/>
        </p:nvPicPr>
        <p:blipFill rotWithShape="1">
          <a:blip r:embed="rId2">
            <a:alphaModFix/>
          </a:blip>
          <a:srcRect r="3632"/>
          <a:stretch/>
        </p:blipFill>
        <p:spPr>
          <a:xfrm>
            <a:off x="5797543" y="10"/>
            <a:ext cx="6394152" cy="6857990"/>
          </a:xfrm>
          <a:prstGeom prst="rect">
            <a:avLst/>
          </a:prstGeom>
        </p:spPr>
      </p:pic>
      <p:sp>
        <p:nvSpPr>
          <p:cNvPr id="17" name="Content Placeholder 5">
            <a:extLst>
              <a:ext uri="{FF2B5EF4-FFF2-40B4-BE49-F238E27FC236}">
                <a16:creationId xmlns:a16="http://schemas.microsoft.com/office/drawing/2014/main" id="{3C048CBB-6EB5-40ED-9B4A-B21B9A0FA55B}"/>
              </a:ext>
            </a:extLst>
          </p:cNvPr>
          <p:cNvSpPr>
            <a:spLocks noGrp="1"/>
          </p:cNvSpPr>
          <p:nvPr>
            <p:ph idx="1"/>
          </p:nvPr>
        </p:nvSpPr>
        <p:spPr>
          <a:xfrm>
            <a:off x="228337" y="1105587"/>
            <a:ext cx="5311754" cy="5108781"/>
          </a:xfrm>
        </p:spPr>
        <p:txBody>
          <a:bodyPr anchor="ctr">
            <a:normAutofit/>
          </a:bodyPr>
          <a:lstStyle/>
          <a:p>
            <a:pPr marL="0" indent="0">
              <a:buNone/>
            </a:pPr>
            <a:endParaRPr lang="en-GB" sz="3200" dirty="0">
              <a:solidFill>
                <a:srgbClr val="000000"/>
              </a:solidFill>
            </a:endParaRPr>
          </a:p>
          <a:p>
            <a:pPr marL="0" indent="0">
              <a:buNone/>
            </a:pPr>
            <a:endParaRPr lang="en-GB" sz="3200" dirty="0">
              <a:solidFill>
                <a:srgbClr val="000000"/>
              </a:solidFill>
            </a:endParaRPr>
          </a:p>
          <a:p>
            <a:pPr marL="0" indent="0">
              <a:buNone/>
            </a:pPr>
            <a:endParaRPr lang="en-GB" sz="3200" dirty="0">
              <a:solidFill>
                <a:srgbClr val="000000"/>
              </a:solidFill>
            </a:endParaRPr>
          </a:p>
          <a:p>
            <a:pPr marL="0" indent="0">
              <a:buNone/>
            </a:pPr>
            <a:r>
              <a:rPr lang="en-GB" sz="3200" b="1">
                <a:solidFill>
                  <a:srgbClr val="000000"/>
                </a:solidFill>
              </a:rPr>
              <a:t>6. LMI in career guidance intro</a:t>
            </a:r>
          </a:p>
          <a:p>
            <a:pPr marL="0" indent="0">
              <a:buNone/>
            </a:pPr>
            <a:r>
              <a:rPr lang="en-GB" sz="3200" b="1">
                <a:solidFill>
                  <a:srgbClr val="000000"/>
                </a:solidFill>
              </a:rPr>
              <a:t>7. Group activity</a:t>
            </a:r>
            <a:endParaRPr lang="en-GB" sz="1400" dirty="0">
              <a:solidFill>
                <a:srgbClr val="000000"/>
              </a:solidFill>
            </a:endParaRPr>
          </a:p>
        </p:txBody>
      </p:sp>
      <p:pic>
        <p:nvPicPr>
          <p:cNvPr id="3" name="Picture 2" descr="Graphical user interface&#10;&#10;Description automatically generated">
            <a:extLst>
              <a:ext uri="{FF2B5EF4-FFF2-40B4-BE49-F238E27FC236}">
                <a16:creationId xmlns:a16="http://schemas.microsoft.com/office/drawing/2014/main" id="{CBAA21C6-F3D5-4ADC-A732-71D50DD26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511" y="437428"/>
            <a:ext cx="2463664" cy="1853012"/>
          </a:xfrm>
          <a:prstGeom prst="rect">
            <a:avLst/>
          </a:prstGeom>
        </p:spPr>
      </p:pic>
    </p:spTree>
    <p:extLst>
      <p:ext uri="{BB962C8B-B14F-4D97-AF65-F5344CB8AC3E}">
        <p14:creationId xmlns:p14="http://schemas.microsoft.com/office/powerpoint/2010/main" val="1821304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Why is LMI important?"/>
          <p:cNvSpPr txBox="1">
            <a:spLocks noGrp="1"/>
          </p:cNvSpPr>
          <p:nvPr>
            <p:ph type="title"/>
          </p:nvPr>
        </p:nvSpPr>
        <p:spPr>
          <a:xfrm>
            <a:off x="844550" y="428625"/>
            <a:ext cx="10502901" cy="745284"/>
          </a:xfrm>
          <a:prstGeom prst="rect">
            <a:avLst/>
          </a:prstGeom>
        </p:spPr>
        <p:txBody>
          <a:bodyPr>
            <a:normAutofit fontScale="90000"/>
          </a:bodyPr>
          <a:lstStyle>
            <a:lvl1pPr>
              <a:defRPr sz="8300">
                <a:solidFill>
                  <a:schemeClr val="accent3">
                    <a:hueOff val="362282"/>
                    <a:satOff val="31803"/>
                    <a:lumOff val="-18242"/>
                  </a:schemeClr>
                </a:solidFill>
              </a:defRPr>
            </a:lvl1pPr>
          </a:lstStyle>
          <a:p>
            <a:pPr algn="ctr"/>
            <a:r>
              <a:rPr dirty="0">
                <a:solidFill>
                  <a:srgbClr val="00B050"/>
                </a:solidFill>
              </a:rPr>
              <a:t>Why is LMI important?</a:t>
            </a:r>
          </a:p>
        </p:txBody>
      </p:sp>
      <p:sp>
        <p:nvSpPr>
          <p:cNvPr id="120" name="LMI is pivotal to effective careers practice because high quality, impartial, current, expert knowledge about the labour market distinguishes careers support from other types of helping.…"/>
          <p:cNvSpPr txBox="1"/>
          <p:nvPr/>
        </p:nvSpPr>
        <p:spPr>
          <a:xfrm>
            <a:off x="522281" y="1903482"/>
            <a:ext cx="5563931" cy="3990836"/>
          </a:xfrm>
          <a:prstGeom prst="rect">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algn="l">
              <a:defRPr sz="3200" b="0">
                <a:solidFill>
                  <a:srgbClr val="FFFFFF"/>
                </a:solidFill>
                <a:latin typeface="+mn-lt"/>
                <a:ea typeface="+mn-ea"/>
                <a:cs typeface="+mn-cs"/>
                <a:sym typeface="Helvetica Neue Medium"/>
              </a:defRPr>
            </a:pPr>
            <a:r>
              <a:rPr sz="1600"/>
              <a:t>LMI is </a:t>
            </a:r>
            <a:r>
              <a:rPr sz="1600" i="1">
                <a:latin typeface="Helvetica Neue"/>
                <a:ea typeface="Helvetica Neue"/>
                <a:cs typeface="Helvetica Neue"/>
                <a:sym typeface="Helvetica Neue"/>
              </a:rPr>
              <a:t>pivotal</a:t>
            </a:r>
            <a:r>
              <a:rPr sz="1600"/>
              <a:t> to effective careers practice because high quality, impartial, current, expert knowledge about the labour market distinguishes careers support from other types of helping.</a:t>
            </a:r>
          </a:p>
          <a:p>
            <a:pPr algn="l">
              <a:defRPr sz="3200" b="0">
                <a:solidFill>
                  <a:srgbClr val="FFFFFF"/>
                </a:solidFill>
                <a:latin typeface="+mn-lt"/>
                <a:ea typeface="+mn-ea"/>
                <a:cs typeface="+mn-cs"/>
                <a:sym typeface="Helvetica Neue Medium"/>
              </a:defRPr>
            </a:pPr>
            <a:r>
              <a:rPr sz="1600"/>
              <a:t>A careers practitioner or teacher is likely to use LMI every time they interact with someone seeking help. Questions about course choice, self-employment, how much money could be earned in a particular job, where the local job vacancies can be found, what will the ‘hot jobs’ be when they leave education? None of these questions or issues could be addressed without LMI. LMI can help to demystify the world of work and can help individuals achieve their career goals.</a:t>
            </a:r>
          </a:p>
          <a:p>
            <a:pPr algn="l">
              <a:defRPr sz="3200" b="0">
                <a:solidFill>
                  <a:srgbClr val="FFFFFF"/>
                </a:solidFill>
                <a:latin typeface="+mn-lt"/>
                <a:ea typeface="+mn-ea"/>
                <a:cs typeface="+mn-cs"/>
                <a:sym typeface="Helvetica Neue Medium"/>
              </a:defRPr>
            </a:pPr>
            <a:r>
              <a:rPr sz="1600"/>
              <a:t>In summary, LMI provides the knowledge and understanding of how the labour market functions and is crucial for making sense of changing economic circumstances. It can also help when thinking about what the future might hold, so can support career decision making.</a:t>
            </a:r>
          </a:p>
        </p:txBody>
      </p:sp>
      <p:pic>
        <p:nvPicPr>
          <p:cNvPr id="121" name="asssessor.tiff" descr="asssessor.tiff"/>
          <p:cNvPicPr>
            <a:picLocks noChangeAspect="1"/>
          </p:cNvPicPr>
          <p:nvPr/>
        </p:nvPicPr>
        <p:blipFill>
          <a:blip r:embed="rId2"/>
          <a:stretch>
            <a:fillRect/>
          </a:stretch>
        </p:blipFill>
        <p:spPr>
          <a:xfrm>
            <a:off x="6654415" y="2065206"/>
            <a:ext cx="4998573" cy="3311397"/>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933A5B4-D568-4041-B5C8-0041EFFBEAC5}"/>
              </a:ext>
            </a:extLst>
          </p:cNvPr>
          <p:cNvSpPr txBox="1">
            <a:spLocks/>
          </p:cNvSpPr>
          <p:nvPr/>
        </p:nvSpPr>
        <p:spPr>
          <a:xfrm>
            <a:off x="119611" y="10179"/>
            <a:ext cx="11665102" cy="173813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a:solidFill>
                  <a:srgbClr val="000000"/>
                </a:solidFill>
              </a:rPr>
              <a:t>Session agenda</a:t>
            </a:r>
          </a:p>
          <a:p>
            <a:endParaRPr lang="en-GB" sz="3200" b="1">
              <a:solidFill>
                <a:srgbClr val="000000"/>
              </a:solidFill>
            </a:endParaRPr>
          </a:p>
        </p:txBody>
      </p:sp>
      <p:sp>
        <p:nvSpPr>
          <p:cNvPr id="10" name="TextBox 9">
            <a:extLst>
              <a:ext uri="{FF2B5EF4-FFF2-40B4-BE49-F238E27FC236}">
                <a16:creationId xmlns:a16="http://schemas.microsoft.com/office/drawing/2014/main" id="{953CA82D-BA9A-4F1D-82E8-A4ECBADE5FED}"/>
              </a:ext>
            </a:extLst>
          </p:cNvPr>
          <p:cNvSpPr txBox="1"/>
          <p:nvPr/>
        </p:nvSpPr>
        <p:spPr>
          <a:xfrm>
            <a:off x="695598" y="1639619"/>
            <a:ext cx="6093822" cy="4924425"/>
          </a:xfrm>
          <a:prstGeom prst="rect">
            <a:avLst/>
          </a:prstGeom>
          <a:noFill/>
        </p:spPr>
        <p:txBody>
          <a:bodyPr wrap="square">
            <a:spAutoFit/>
          </a:bodyPr>
          <a:lstStyle/>
          <a:p>
            <a:pPr marL="342900" indent="-342900">
              <a:buFont typeface="+mj-lt"/>
              <a:buAutoNum type="arabicPeriod"/>
            </a:pPr>
            <a:r>
              <a:rPr lang="en-GB" sz="1600"/>
              <a:t>Welcome / Session Overview / Introduction to CiCi </a:t>
            </a:r>
          </a:p>
          <a:p>
            <a:pPr marL="342900" indent="-342900">
              <a:buFont typeface="+mj-lt"/>
              <a:buAutoNum type="arabicPeriod"/>
            </a:pPr>
            <a:endParaRPr lang="en-GB" sz="1600"/>
          </a:p>
          <a:p>
            <a:pPr marL="342900" indent="-342900">
              <a:buFont typeface="+mj-lt"/>
              <a:buAutoNum type="arabicPeriod"/>
            </a:pPr>
            <a:r>
              <a:rPr lang="en-GB" sz="1600"/>
              <a:t>What is your experience of bots (full group discussion)</a:t>
            </a:r>
          </a:p>
          <a:p>
            <a:pPr marL="342900" indent="-342900">
              <a:buFont typeface="+mj-lt"/>
              <a:buAutoNum type="arabicPeriod"/>
            </a:pPr>
            <a:endParaRPr lang="en-GB" sz="1600"/>
          </a:p>
          <a:p>
            <a:pPr marL="342900" indent="-342900">
              <a:buFont typeface="+mj-lt"/>
              <a:buAutoNum type="arabicPeriod"/>
            </a:pPr>
            <a:r>
              <a:rPr lang="en-GB" sz="1600"/>
              <a:t>A short intro to bots in education/guidance </a:t>
            </a:r>
          </a:p>
          <a:p>
            <a:pPr marL="342900" indent="-342900">
              <a:buFont typeface="+mj-lt"/>
              <a:buAutoNum type="arabicPeriod"/>
            </a:pPr>
            <a:endParaRPr lang="en-GB" sz="1600"/>
          </a:p>
          <a:p>
            <a:pPr marL="342900" indent="-342900">
              <a:buFont typeface="+mj-lt"/>
              <a:buAutoNum type="arabicPeriod"/>
            </a:pPr>
            <a:r>
              <a:rPr lang="en-GB" sz="1600"/>
              <a:t>A careers bot - what character should it have </a:t>
            </a:r>
          </a:p>
          <a:p>
            <a:pPr marL="342900" indent="-342900">
              <a:buFont typeface="+mj-lt"/>
              <a:buAutoNum type="arabicPeriod"/>
            </a:pPr>
            <a:endParaRPr lang="en-GB" sz="1600"/>
          </a:p>
          <a:p>
            <a:pPr marL="342900" indent="-342900">
              <a:buFont typeface="+mj-lt"/>
              <a:buAutoNum type="arabicPeriod"/>
            </a:pPr>
            <a:r>
              <a:rPr lang="en-GB" sz="1600"/>
              <a:t>CiCi - Chatbot demo </a:t>
            </a:r>
          </a:p>
          <a:p>
            <a:pPr marL="342900" indent="-342900">
              <a:buFont typeface="+mj-lt"/>
              <a:buAutoNum type="arabicPeriod"/>
            </a:pPr>
            <a:endParaRPr lang="en-GB" sz="1600"/>
          </a:p>
          <a:p>
            <a:pPr marL="342900" indent="-342900">
              <a:buFont typeface="+mj-lt"/>
              <a:buAutoNum type="arabicPeriod"/>
            </a:pPr>
            <a:r>
              <a:rPr lang="en-GB" sz="1600"/>
              <a:t>Using labour market info (LMI) in careers guidance </a:t>
            </a:r>
          </a:p>
          <a:p>
            <a:pPr marL="342900" indent="-342900">
              <a:buFont typeface="+mj-lt"/>
              <a:buAutoNum type="arabicPeriod"/>
            </a:pPr>
            <a:endParaRPr lang="en-GB" sz="1600"/>
          </a:p>
          <a:p>
            <a:pPr marL="342900" indent="-342900">
              <a:buFont typeface="+mj-lt"/>
              <a:buAutoNum type="arabicPeriod"/>
            </a:pPr>
            <a:r>
              <a:rPr lang="en-GB" sz="1600"/>
              <a:t>LMI needs for different clients (activity in groups) </a:t>
            </a:r>
          </a:p>
          <a:p>
            <a:pPr marL="342900" indent="-342900">
              <a:buFont typeface="+mj-lt"/>
              <a:buAutoNum type="arabicPeriod"/>
            </a:pPr>
            <a:endParaRPr lang="en-GB" sz="1600"/>
          </a:p>
          <a:p>
            <a:pPr marL="342900" indent="-342900">
              <a:buFont typeface="+mj-lt"/>
              <a:buAutoNum type="arabicPeriod"/>
            </a:pPr>
            <a:r>
              <a:rPr lang="en-GB" sz="1600"/>
              <a:t>Use cases / humans &amp; bots working together intro </a:t>
            </a:r>
          </a:p>
          <a:p>
            <a:pPr marL="342900" indent="-342900">
              <a:buFont typeface="+mj-lt"/>
              <a:buAutoNum type="arabicPeriod"/>
            </a:pPr>
            <a:endParaRPr lang="en-GB" sz="1600"/>
          </a:p>
          <a:p>
            <a:pPr marL="342900" indent="-342900">
              <a:buFont typeface="+mj-lt"/>
              <a:buAutoNum type="arabicPeriod"/>
            </a:pPr>
            <a:r>
              <a:rPr lang="en-GB" sz="1600"/>
              <a:t>Use cases activity (activity in groups)</a:t>
            </a:r>
          </a:p>
          <a:p>
            <a:pPr marL="342900" indent="-342900">
              <a:buFont typeface="+mj-lt"/>
              <a:buAutoNum type="arabicPeriod"/>
            </a:pPr>
            <a:endParaRPr lang="en-GB" sz="1600"/>
          </a:p>
          <a:p>
            <a:pPr marL="342900" indent="-342900">
              <a:buFont typeface="+mj-lt"/>
              <a:buAutoNum type="arabicPeriod"/>
            </a:pPr>
            <a:r>
              <a:rPr lang="en-GB" sz="1600"/>
              <a:t>Wrap up and evaluation </a:t>
            </a:r>
          </a:p>
        </p:txBody>
      </p:sp>
    </p:spTree>
    <p:extLst>
      <p:ext uri="{BB962C8B-B14F-4D97-AF65-F5344CB8AC3E}">
        <p14:creationId xmlns:p14="http://schemas.microsoft.com/office/powerpoint/2010/main" val="2997937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Why use LMI?"/>
          <p:cNvSpPr txBox="1">
            <a:spLocks noGrp="1"/>
          </p:cNvSpPr>
          <p:nvPr>
            <p:ph type="title"/>
          </p:nvPr>
        </p:nvSpPr>
        <p:spPr>
          <a:prstGeom prst="rect">
            <a:avLst/>
          </a:prstGeom>
        </p:spPr>
        <p:txBody>
          <a:bodyPr>
            <a:normAutofit/>
          </a:bodyPr>
          <a:lstStyle>
            <a:lvl1pPr>
              <a:defRPr>
                <a:solidFill>
                  <a:schemeClr val="accent3">
                    <a:hueOff val="362282"/>
                    <a:satOff val="31803"/>
                    <a:lumOff val="-18242"/>
                  </a:schemeClr>
                </a:solidFill>
              </a:defRPr>
            </a:lvl1pPr>
          </a:lstStyle>
          <a:p>
            <a:pPr algn="ctr"/>
            <a:r>
              <a:rPr sz="5400" b="1" dirty="0">
                <a:solidFill>
                  <a:srgbClr val="00B050"/>
                </a:solidFill>
              </a:rPr>
              <a:t>Why use LMI?</a:t>
            </a:r>
          </a:p>
        </p:txBody>
      </p:sp>
      <p:sp>
        <p:nvSpPr>
          <p:cNvPr id="124" name="Broadening horizons…"/>
          <p:cNvSpPr txBox="1"/>
          <p:nvPr/>
        </p:nvSpPr>
        <p:spPr>
          <a:xfrm>
            <a:off x="833891" y="1973612"/>
            <a:ext cx="4803623" cy="3236784"/>
          </a:xfrm>
          <a:prstGeom prst="rect">
            <a:avLst/>
          </a:prstGeom>
          <a:solidFill>
            <a:schemeClr val="accent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marL="456406" indent="-456406">
              <a:buSzPct val="125000"/>
              <a:buChar char="•"/>
              <a:defRPr sz="6900" b="0">
                <a:solidFill>
                  <a:srgbClr val="FFFFFF"/>
                </a:solidFill>
                <a:latin typeface="+mn-lt"/>
                <a:ea typeface="+mn-ea"/>
                <a:cs typeface="+mn-cs"/>
                <a:sym typeface="Helvetica Neue Medium"/>
              </a:defRPr>
            </a:pPr>
            <a:r>
              <a:rPr sz="3450" dirty="0"/>
              <a:t>Broadening horizons</a:t>
            </a:r>
          </a:p>
          <a:p>
            <a:pPr marL="456406" indent="-456406">
              <a:buSzPct val="125000"/>
              <a:buChar char="•"/>
              <a:defRPr sz="6900" b="0">
                <a:solidFill>
                  <a:srgbClr val="FFFFFF"/>
                </a:solidFill>
                <a:latin typeface="+mn-lt"/>
                <a:ea typeface="+mn-ea"/>
                <a:cs typeface="+mn-cs"/>
                <a:sym typeface="Helvetica Neue Medium"/>
              </a:defRPr>
            </a:pPr>
            <a:r>
              <a:rPr sz="3450" dirty="0"/>
              <a:t>Exploring options</a:t>
            </a:r>
          </a:p>
          <a:p>
            <a:pPr marL="456406" indent="-456406">
              <a:buSzPct val="125000"/>
              <a:buChar char="•"/>
              <a:defRPr sz="6900" b="0">
                <a:solidFill>
                  <a:srgbClr val="FFFFFF"/>
                </a:solidFill>
                <a:latin typeface="+mn-lt"/>
                <a:ea typeface="+mn-ea"/>
                <a:cs typeface="+mn-cs"/>
                <a:sym typeface="Helvetica Neue Medium"/>
              </a:defRPr>
            </a:pPr>
            <a:r>
              <a:rPr sz="3450" dirty="0"/>
              <a:t>Developing Resilience</a:t>
            </a:r>
          </a:p>
          <a:p>
            <a:pPr marL="396875" indent="-396875">
              <a:buSzPct val="125000"/>
              <a:buChar char="•"/>
              <a:defRPr sz="6900" b="0">
                <a:solidFill>
                  <a:srgbClr val="FFFFFF"/>
                </a:solidFill>
                <a:latin typeface="+mn-lt"/>
                <a:ea typeface="+mn-ea"/>
                <a:cs typeface="+mn-cs"/>
                <a:sym typeface="Helvetica Neue Medium"/>
              </a:defRPr>
            </a:pPr>
            <a:r>
              <a:rPr sz="3450" dirty="0"/>
              <a:t>Understanding the </a:t>
            </a:r>
          </a:p>
          <a:p>
            <a:pPr indent="342900">
              <a:defRPr sz="6900" b="0">
                <a:solidFill>
                  <a:srgbClr val="FFFFFF"/>
                </a:solidFill>
                <a:latin typeface="+mn-lt"/>
                <a:ea typeface="+mn-ea"/>
                <a:cs typeface="+mn-cs"/>
                <a:sym typeface="Helvetica Neue Medium"/>
              </a:defRPr>
            </a:pPr>
            <a:r>
              <a:rPr sz="3450" dirty="0"/>
              <a:t>Changing Labour Market</a:t>
            </a:r>
          </a:p>
          <a:p>
            <a:pPr marL="396875" indent="-396875">
              <a:buSzPct val="125000"/>
              <a:buChar char="•"/>
              <a:defRPr sz="6900" b="0">
                <a:solidFill>
                  <a:srgbClr val="FFFFFF"/>
                </a:solidFill>
                <a:latin typeface="+mn-lt"/>
                <a:ea typeface="+mn-ea"/>
                <a:cs typeface="+mn-cs"/>
                <a:sym typeface="Helvetica Neue Medium"/>
              </a:defRPr>
            </a:pPr>
            <a:r>
              <a:rPr sz="3450" dirty="0"/>
              <a:t>Pursuing equity</a:t>
            </a:r>
          </a:p>
        </p:txBody>
      </p:sp>
      <p:pic>
        <p:nvPicPr>
          <p:cNvPr id="125" name="buildingengineer.jpg" descr="buildingengineer.jpg"/>
          <p:cNvPicPr>
            <a:picLocks noChangeAspect="1"/>
          </p:cNvPicPr>
          <p:nvPr/>
        </p:nvPicPr>
        <p:blipFill>
          <a:blip r:embed="rId2"/>
          <a:stretch>
            <a:fillRect/>
          </a:stretch>
        </p:blipFill>
        <p:spPr>
          <a:xfrm>
            <a:off x="6443803" y="1972759"/>
            <a:ext cx="4870003" cy="3238491"/>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he ‘talent-matching’ approach"/>
          <p:cNvSpPr txBox="1">
            <a:spLocks noGrp="1"/>
          </p:cNvSpPr>
          <p:nvPr>
            <p:ph type="title"/>
          </p:nvPr>
        </p:nvSpPr>
        <p:spPr>
          <a:xfrm>
            <a:off x="661012" y="1"/>
            <a:ext cx="10692788" cy="1434349"/>
          </a:xfrm>
          <a:prstGeom prst="rect">
            <a:avLst/>
          </a:prstGeom>
        </p:spPr>
        <p:txBody>
          <a:bodyPr/>
          <a:lstStyle>
            <a:lvl1pPr>
              <a:defRPr>
                <a:solidFill>
                  <a:schemeClr val="accent3">
                    <a:hueOff val="362282"/>
                    <a:satOff val="31803"/>
                    <a:lumOff val="-18242"/>
                  </a:schemeClr>
                </a:solidFill>
              </a:defRPr>
            </a:lvl1pPr>
          </a:lstStyle>
          <a:p>
            <a:pPr algn="ctr"/>
            <a:r>
              <a:rPr dirty="0">
                <a:solidFill>
                  <a:srgbClr val="00B050"/>
                </a:solidFill>
              </a:rPr>
              <a:t>The ‘talent-matching’ approach</a:t>
            </a:r>
          </a:p>
        </p:txBody>
      </p:sp>
      <p:sp>
        <p:nvSpPr>
          <p:cNvPr id="128" name="Practitioners should give LMI as a central part of careers interventions, because it enhances the matching process (at the core of this approach) of clients/learners to the best employment opportunities…"/>
          <p:cNvSpPr txBox="1"/>
          <p:nvPr/>
        </p:nvSpPr>
        <p:spPr>
          <a:xfrm>
            <a:off x="661012" y="1551333"/>
            <a:ext cx="4797121" cy="3919022"/>
          </a:xfrm>
          <a:prstGeom prst="rect">
            <a:avLst/>
          </a:prstGeom>
          <a:solidFill>
            <a:schemeClr val="accent4">
              <a:hueOff val="-461056"/>
              <a:satOff val="4338"/>
              <a:lumOff val="-10225"/>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a:spcBef>
                <a:spcPts val="800"/>
              </a:spcBef>
              <a:defRPr sz="3400" b="0">
                <a:solidFill>
                  <a:srgbClr val="FFFFFF"/>
                </a:solidFill>
                <a:latin typeface="+mn-lt"/>
                <a:ea typeface="+mn-ea"/>
                <a:cs typeface="+mn-cs"/>
                <a:sym typeface="Helvetica Neue Medium"/>
              </a:defRPr>
            </a:pPr>
            <a:r>
              <a:rPr sz="1700"/>
              <a:t>Practitioners should give LMI as a central part of careers interventions, because it enhances the matching process (at the core of this approach) of clients/learners to the best employment opportunities</a:t>
            </a:r>
          </a:p>
          <a:p>
            <a:pPr>
              <a:spcBef>
                <a:spcPts val="800"/>
              </a:spcBef>
              <a:defRPr sz="3400" b="0">
                <a:solidFill>
                  <a:srgbClr val="FFFFFF"/>
                </a:solidFill>
                <a:latin typeface="+mn-lt"/>
                <a:ea typeface="+mn-ea"/>
                <a:cs typeface="+mn-cs"/>
                <a:sym typeface="Helvetica Neue Medium"/>
              </a:defRPr>
            </a:pPr>
            <a:r>
              <a:rPr sz="1700"/>
              <a:t>Clients/learners behave rationally and their career decision-making and transition behaviours are both planned and logical</a:t>
            </a:r>
          </a:p>
          <a:p>
            <a:pPr>
              <a:spcBef>
                <a:spcPts val="800"/>
              </a:spcBef>
              <a:defRPr sz="3400" b="0">
                <a:solidFill>
                  <a:srgbClr val="FFFFFF"/>
                </a:solidFill>
                <a:latin typeface="+mn-lt"/>
                <a:ea typeface="+mn-ea"/>
                <a:cs typeface="+mn-cs"/>
                <a:sym typeface="Helvetica Neue Medium"/>
              </a:defRPr>
            </a:pPr>
            <a:r>
              <a:rPr sz="1700"/>
              <a:t>High quality LMI provided by practitioners as part of career support will stimulate the desired behaviour change in clients/learners (e.g., giving LMI about selection procedures and deadlines for a particular job or training course will result in the client conforming to these requirements).</a:t>
            </a:r>
          </a:p>
        </p:txBody>
      </p:sp>
      <p:pic>
        <p:nvPicPr>
          <p:cNvPr id="129" name="emgineer.jpg" descr="emgineer.jpg"/>
          <p:cNvPicPr>
            <a:picLocks noChangeAspect="1"/>
          </p:cNvPicPr>
          <p:nvPr/>
        </p:nvPicPr>
        <p:blipFill>
          <a:blip r:embed="rId2"/>
          <a:stretch>
            <a:fillRect/>
          </a:stretch>
        </p:blipFill>
        <p:spPr>
          <a:xfrm>
            <a:off x="5862918" y="1585758"/>
            <a:ext cx="5858738" cy="3884597"/>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he humanistic client centred empowerment approach"/>
          <p:cNvSpPr txBox="1">
            <a:spLocks noGrp="1"/>
          </p:cNvSpPr>
          <p:nvPr>
            <p:ph type="title"/>
          </p:nvPr>
        </p:nvSpPr>
        <p:spPr>
          <a:xfrm>
            <a:off x="844550" y="438941"/>
            <a:ext cx="10502901" cy="1143001"/>
          </a:xfrm>
          <a:prstGeom prst="rect">
            <a:avLst/>
          </a:prstGeom>
        </p:spPr>
        <p:txBody>
          <a:bodyPr>
            <a:noAutofit/>
          </a:bodyPr>
          <a:lstStyle>
            <a:lvl1pPr defTabSz="520065">
              <a:defRPr sz="7056">
                <a:solidFill>
                  <a:schemeClr val="accent3">
                    <a:hueOff val="362282"/>
                    <a:satOff val="31803"/>
                    <a:lumOff val="-18242"/>
                  </a:schemeClr>
                </a:solidFill>
              </a:defRPr>
            </a:lvl1pPr>
          </a:lstStyle>
          <a:p>
            <a:pPr algn="ctr"/>
            <a:r>
              <a:rPr sz="6000" b="1" dirty="0">
                <a:solidFill>
                  <a:srgbClr val="00B050"/>
                </a:solidFill>
              </a:rPr>
              <a:t>The humanistic client </a:t>
            </a:r>
            <a:r>
              <a:rPr sz="6000" b="1" dirty="0" err="1">
                <a:solidFill>
                  <a:srgbClr val="00B050"/>
                </a:solidFill>
              </a:rPr>
              <a:t>centred</a:t>
            </a:r>
            <a:r>
              <a:rPr sz="6000" b="1" dirty="0">
                <a:solidFill>
                  <a:srgbClr val="00B050"/>
                </a:solidFill>
              </a:rPr>
              <a:t> empowerment approach</a:t>
            </a:r>
          </a:p>
        </p:txBody>
      </p:sp>
      <p:sp>
        <p:nvSpPr>
          <p:cNvPr id="132" name="An empowerment approach – suggests that career guidance should concentrate on helping learners develop their own skills, knowledge and understanding needed to undertake their own LMI research into career options throughout their lifetimes, rather than re"/>
          <p:cNvSpPr txBox="1"/>
          <p:nvPr/>
        </p:nvSpPr>
        <p:spPr>
          <a:xfrm>
            <a:off x="1085365" y="2045748"/>
            <a:ext cx="5556885" cy="3860031"/>
          </a:xfrm>
          <a:prstGeom prst="rect">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a:spcBef>
                <a:spcPts val="300"/>
              </a:spcBef>
              <a:defRPr sz="3200" b="0">
                <a:solidFill>
                  <a:srgbClr val="FFFFFF"/>
                </a:solidFill>
                <a:latin typeface="+mn-lt"/>
                <a:ea typeface="+mn-ea"/>
                <a:cs typeface="+mn-cs"/>
                <a:sym typeface="Helvetica Neue Medium"/>
              </a:defRPr>
            </a:pPr>
            <a:r>
              <a:rPr sz="1600" dirty="0"/>
              <a:t>An empowerment approach – suggests that career guidance should concentrate on helping learners develop their own skills, knowledge and understanding needed to undertake their own LMI research into career options throughout their lifetimes, rather than relying on information given as part of a one-off career intervention. Here, it is argued that using LMI in this way:</a:t>
            </a:r>
          </a:p>
          <a:p>
            <a:pPr marL="211667" indent="-211667">
              <a:spcBef>
                <a:spcPts val="300"/>
              </a:spcBef>
              <a:buSzPct val="125000"/>
              <a:buChar char="•"/>
              <a:defRPr sz="3200" b="0">
                <a:solidFill>
                  <a:srgbClr val="FFFFFF"/>
                </a:solidFill>
                <a:latin typeface="+mn-lt"/>
                <a:ea typeface="+mn-ea"/>
                <a:cs typeface="+mn-cs"/>
                <a:sym typeface="Helvetica Neue Medium"/>
              </a:defRPr>
            </a:pPr>
            <a:r>
              <a:rPr sz="1600" dirty="0"/>
              <a:t>Empowers clients/learners to become autonomous, so is more viable in the longer term because they are less reliant on a trained professional</a:t>
            </a:r>
          </a:p>
          <a:p>
            <a:pPr marL="211667" indent="-211667">
              <a:spcBef>
                <a:spcPts val="300"/>
              </a:spcBef>
              <a:buSzPct val="125000"/>
              <a:buChar char="•"/>
              <a:defRPr sz="3200" b="0">
                <a:solidFill>
                  <a:srgbClr val="FFFFFF"/>
                </a:solidFill>
                <a:latin typeface="+mn-lt"/>
                <a:ea typeface="+mn-ea"/>
                <a:cs typeface="+mn-cs"/>
                <a:sym typeface="Helvetica Neue Medium"/>
              </a:defRPr>
            </a:pPr>
            <a:r>
              <a:rPr sz="1600" dirty="0"/>
              <a:t>Supports the client/learner to take ownership of the LMI they find, making it more likely that they will act upon it, rather than being tempted to ignore or sideline</a:t>
            </a:r>
          </a:p>
          <a:p>
            <a:pPr marL="211667" indent="-211667">
              <a:spcBef>
                <a:spcPts val="300"/>
              </a:spcBef>
              <a:buSzPct val="125000"/>
              <a:buChar char="•"/>
              <a:defRPr sz="3200" b="0">
                <a:solidFill>
                  <a:srgbClr val="FFFFFF"/>
                </a:solidFill>
                <a:latin typeface="+mn-lt"/>
                <a:ea typeface="+mn-ea"/>
                <a:cs typeface="+mn-cs"/>
                <a:sym typeface="Helvetica Neue Medium"/>
              </a:defRPr>
            </a:pPr>
            <a:r>
              <a:rPr sz="1600" dirty="0"/>
              <a:t>Increases the likelihood that clients/learners will be able to cope on their own with career transitions throughout their </a:t>
            </a:r>
            <a:r>
              <a:rPr sz="1600" dirty="0" err="1"/>
              <a:t>lifecourse</a:t>
            </a:r>
            <a:r>
              <a:rPr sz="1600" dirty="0"/>
              <a:t>, if need be.</a:t>
            </a:r>
          </a:p>
        </p:txBody>
      </p:sp>
      <p:pic>
        <p:nvPicPr>
          <p:cNvPr id="133" name="musiccomposer.jpg" descr="musiccomposer.jpg"/>
          <p:cNvPicPr>
            <a:picLocks noChangeAspect="1"/>
          </p:cNvPicPr>
          <p:nvPr/>
        </p:nvPicPr>
        <p:blipFill>
          <a:blip r:embed="rId2"/>
          <a:stretch>
            <a:fillRect/>
          </a:stretch>
        </p:blipFill>
        <p:spPr>
          <a:xfrm>
            <a:off x="6935496" y="2045748"/>
            <a:ext cx="3873159" cy="3860031"/>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ocial Learning"/>
          <p:cNvSpPr txBox="1">
            <a:spLocks noGrp="1"/>
          </p:cNvSpPr>
          <p:nvPr>
            <p:ph type="title"/>
          </p:nvPr>
        </p:nvSpPr>
        <p:spPr>
          <a:xfrm>
            <a:off x="838200" y="338230"/>
            <a:ext cx="10515600" cy="1325563"/>
          </a:xfrm>
          <a:prstGeom prst="rect">
            <a:avLst/>
          </a:prstGeom>
        </p:spPr>
        <p:txBody>
          <a:bodyPr/>
          <a:lstStyle>
            <a:lvl1pPr>
              <a:defRPr>
                <a:solidFill>
                  <a:schemeClr val="accent3">
                    <a:hueOff val="362282"/>
                    <a:satOff val="31803"/>
                    <a:lumOff val="-18242"/>
                  </a:schemeClr>
                </a:solidFill>
              </a:defRPr>
            </a:lvl1pPr>
          </a:lstStyle>
          <a:p>
            <a:pPr algn="ctr"/>
            <a:r>
              <a:rPr b="1" dirty="0">
                <a:solidFill>
                  <a:srgbClr val="00B050"/>
                </a:solidFill>
              </a:rPr>
              <a:t>Social Learning</a:t>
            </a:r>
          </a:p>
        </p:txBody>
      </p:sp>
      <p:sp>
        <p:nvSpPr>
          <p:cNvPr id="136" name="Social learning argues that, since careers guidance comprises an ongoing learning process (rather than a one-off matching process), information should be provided in a structure and form that enables the learner to interact with, and learn from, it. Here"/>
          <p:cNvSpPr txBox="1"/>
          <p:nvPr/>
        </p:nvSpPr>
        <p:spPr>
          <a:xfrm>
            <a:off x="672352" y="1500164"/>
            <a:ext cx="5029201" cy="4106252"/>
          </a:xfrm>
          <a:prstGeom prst="rect">
            <a:avLst/>
          </a:prstGeom>
          <a:solidFill>
            <a:schemeClr val="accent6"/>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a:spcBef>
                <a:spcPts val="300"/>
              </a:spcBef>
              <a:defRPr sz="3200" b="0">
                <a:solidFill>
                  <a:srgbClr val="FFFFFF"/>
                </a:solidFill>
                <a:latin typeface="+mn-lt"/>
                <a:ea typeface="+mn-ea"/>
                <a:cs typeface="+mn-cs"/>
                <a:sym typeface="Helvetica Neue Medium"/>
              </a:defRPr>
            </a:pPr>
            <a:r>
              <a:rPr sz="1600" dirty="0"/>
              <a:t>S</a:t>
            </a:r>
            <a:r>
              <a:rPr sz="1600" b="1" dirty="0">
                <a:latin typeface="Helvetica Neue"/>
                <a:ea typeface="Helvetica Neue"/>
                <a:cs typeface="Helvetica Neue"/>
                <a:sym typeface="Helvetica Neue"/>
              </a:rPr>
              <a:t>ocial learning</a:t>
            </a:r>
            <a:r>
              <a:rPr sz="1600" dirty="0"/>
              <a:t> argues that, since careers guidance comprises an ongoing learning process (rather than a one-off matching process), information should be provided in a structure and form that enables the learner to interact with, and learn from, it. Here, the core task of the career practitioner is to evaluate the accuracy of the learner’s understanding of their career development so that they can integrate suitable LMI into their career learning process as relevant. This model/framework advocates the importance of career practitioners:</a:t>
            </a:r>
          </a:p>
          <a:p>
            <a:pPr marL="211667" indent="-211667">
              <a:spcBef>
                <a:spcPts val="300"/>
              </a:spcBef>
              <a:buSzPct val="125000"/>
              <a:buChar char="•"/>
              <a:defRPr sz="3200" b="0">
                <a:solidFill>
                  <a:srgbClr val="FFFFFF"/>
                </a:solidFill>
                <a:latin typeface="+mn-lt"/>
                <a:ea typeface="+mn-ea"/>
                <a:cs typeface="+mn-cs"/>
                <a:sym typeface="Helvetica Neue Medium"/>
              </a:defRPr>
            </a:pPr>
            <a:r>
              <a:rPr sz="1600" dirty="0"/>
              <a:t>Challenging misconceptions, stimulating exploration and developing decision-making skills</a:t>
            </a:r>
          </a:p>
          <a:p>
            <a:pPr marL="211667" indent="-211667">
              <a:spcBef>
                <a:spcPts val="300"/>
              </a:spcBef>
              <a:buSzPct val="125000"/>
              <a:buChar char="•"/>
              <a:defRPr sz="3200" b="0">
                <a:solidFill>
                  <a:srgbClr val="FFFFFF"/>
                </a:solidFill>
                <a:latin typeface="+mn-lt"/>
                <a:ea typeface="+mn-ea"/>
                <a:cs typeface="+mn-cs"/>
                <a:sym typeface="Helvetica Neue Medium"/>
              </a:defRPr>
            </a:pPr>
            <a:r>
              <a:rPr sz="1600" dirty="0"/>
              <a:t>Understanding clients’/learners’ goals and resolving goal conflicts, using LMI to solve any problems arising</a:t>
            </a:r>
          </a:p>
          <a:p>
            <a:pPr marL="211667" indent="-211667">
              <a:spcBef>
                <a:spcPts val="300"/>
              </a:spcBef>
              <a:buSzPct val="125000"/>
              <a:buChar char="•"/>
              <a:defRPr sz="3200" b="0">
                <a:solidFill>
                  <a:srgbClr val="FFFFFF"/>
                </a:solidFill>
                <a:latin typeface="+mn-lt"/>
                <a:ea typeface="+mn-ea"/>
                <a:cs typeface="+mn-cs"/>
                <a:sym typeface="Helvetica Neue Medium"/>
              </a:defRPr>
            </a:pPr>
            <a:r>
              <a:rPr sz="1600" dirty="0"/>
              <a:t>Using teaching and learning techniques, like reinforcement and modelling.</a:t>
            </a:r>
          </a:p>
        </p:txBody>
      </p:sp>
      <p:pic>
        <p:nvPicPr>
          <p:cNvPr id="137" name="airlinepilot.jpg" descr="airlinepilot.jpg"/>
          <p:cNvPicPr>
            <a:picLocks noChangeAspect="1"/>
          </p:cNvPicPr>
          <p:nvPr/>
        </p:nvPicPr>
        <p:blipFill>
          <a:blip r:embed="rId2"/>
          <a:stretch>
            <a:fillRect/>
          </a:stretch>
        </p:blipFill>
        <p:spPr>
          <a:xfrm>
            <a:off x="5867401" y="1485280"/>
            <a:ext cx="6182798" cy="4106252"/>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rinciples underlying the use of effective LMI…"/>
          <p:cNvSpPr txBox="1">
            <a:spLocks noGrp="1"/>
          </p:cNvSpPr>
          <p:nvPr>
            <p:ph type="title"/>
          </p:nvPr>
        </p:nvSpPr>
        <p:spPr>
          <a:xfrm>
            <a:off x="844550" y="455262"/>
            <a:ext cx="10502901" cy="1143001"/>
          </a:xfrm>
          <a:prstGeom prst="rect">
            <a:avLst/>
          </a:prstGeom>
        </p:spPr>
        <p:txBody>
          <a:bodyPr>
            <a:noAutofit/>
          </a:bodyPr>
          <a:lstStyle/>
          <a:p>
            <a:pPr algn="ctr" defTabSz="165100">
              <a:defRPr sz="6360">
                <a:solidFill>
                  <a:schemeClr val="accent3">
                    <a:hueOff val="362282"/>
                    <a:satOff val="31803"/>
                    <a:lumOff val="-18242"/>
                  </a:schemeClr>
                </a:solidFill>
              </a:defRPr>
            </a:pPr>
            <a:r>
              <a:rPr sz="4800" b="1" dirty="0">
                <a:solidFill>
                  <a:srgbClr val="00B050"/>
                </a:solidFill>
              </a:rPr>
              <a:t>Principles underlying the use of effective LMI as part of career guidance</a:t>
            </a:r>
          </a:p>
        </p:txBody>
      </p:sp>
      <p:sp>
        <p:nvSpPr>
          <p:cNvPr id="140" name="Ensure that the client/learner wants, and is ready, to receive, LMI…"/>
          <p:cNvSpPr txBox="1"/>
          <p:nvPr/>
        </p:nvSpPr>
        <p:spPr>
          <a:xfrm>
            <a:off x="376518" y="2135452"/>
            <a:ext cx="6763870" cy="3398366"/>
          </a:xfrm>
          <a:prstGeom prst="rect">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marL="211667" indent="-211667">
              <a:spcBef>
                <a:spcPts val="300"/>
              </a:spcBef>
              <a:buSzPct val="125000"/>
              <a:buChar char="•"/>
              <a:defRPr sz="4100" b="0">
                <a:solidFill>
                  <a:srgbClr val="FFFFFF"/>
                </a:solidFill>
                <a:latin typeface="+mn-lt"/>
                <a:ea typeface="+mn-ea"/>
                <a:cs typeface="+mn-cs"/>
                <a:sym typeface="Helvetica Neue Medium"/>
              </a:defRPr>
            </a:pPr>
            <a:r>
              <a:rPr sz="2050" dirty="0"/>
              <a:t>Ensure that the client/learner wants, and is ready, to receive, LMI</a:t>
            </a:r>
          </a:p>
          <a:p>
            <a:pPr marL="211667" indent="-211667">
              <a:spcBef>
                <a:spcPts val="300"/>
              </a:spcBef>
              <a:buSzPct val="125000"/>
              <a:buChar char="•"/>
              <a:defRPr sz="4100" b="0">
                <a:solidFill>
                  <a:srgbClr val="FFFFFF"/>
                </a:solidFill>
                <a:latin typeface="+mn-lt"/>
                <a:ea typeface="+mn-ea"/>
                <a:cs typeface="+mn-cs"/>
                <a:sym typeface="Helvetica Neue Medium"/>
              </a:defRPr>
            </a:pPr>
            <a:r>
              <a:rPr sz="2050" dirty="0"/>
              <a:t>Help clients/learners relate the information to their own situation</a:t>
            </a:r>
          </a:p>
          <a:p>
            <a:pPr marL="211667" indent="-211667">
              <a:spcBef>
                <a:spcPts val="300"/>
              </a:spcBef>
              <a:buSzPct val="125000"/>
              <a:buChar char="•"/>
              <a:defRPr sz="4100" b="0">
                <a:solidFill>
                  <a:srgbClr val="FFFFFF"/>
                </a:solidFill>
                <a:latin typeface="+mn-lt"/>
                <a:ea typeface="+mn-ea"/>
                <a:cs typeface="+mn-cs"/>
                <a:sym typeface="Helvetica Neue Medium"/>
              </a:defRPr>
            </a:pPr>
            <a:r>
              <a:rPr sz="2050" dirty="0"/>
              <a:t>Check clients/learners have understood, accurately</a:t>
            </a:r>
          </a:p>
          <a:p>
            <a:pPr marL="211667" indent="-211667">
              <a:spcBef>
                <a:spcPts val="300"/>
              </a:spcBef>
              <a:buSzPct val="125000"/>
              <a:buChar char="•"/>
              <a:defRPr sz="4100" b="0">
                <a:solidFill>
                  <a:srgbClr val="FFFFFF"/>
                </a:solidFill>
                <a:latin typeface="+mn-lt"/>
                <a:ea typeface="+mn-ea"/>
                <a:cs typeface="+mn-cs"/>
                <a:sym typeface="Helvetica Neue Medium"/>
              </a:defRPr>
            </a:pPr>
            <a:r>
              <a:rPr sz="2050" dirty="0"/>
              <a:t>Make sure that the LMI is appropriate for the clients’/learners’ ability level and age</a:t>
            </a:r>
          </a:p>
          <a:p>
            <a:pPr marL="211667" indent="-211667">
              <a:spcBef>
                <a:spcPts val="300"/>
              </a:spcBef>
              <a:buSzPct val="125000"/>
              <a:buChar char="•"/>
              <a:defRPr sz="4100" b="0">
                <a:solidFill>
                  <a:srgbClr val="FFFFFF"/>
                </a:solidFill>
                <a:latin typeface="+mn-lt"/>
                <a:ea typeface="+mn-ea"/>
                <a:cs typeface="+mn-cs"/>
                <a:sym typeface="Helvetica Neue Medium"/>
              </a:defRPr>
            </a:pPr>
            <a:r>
              <a:rPr sz="2050" dirty="0"/>
              <a:t>Ensure the LMI is as reliable and up-to-date as possible</a:t>
            </a:r>
          </a:p>
          <a:p>
            <a:pPr marL="211667" indent="-211667">
              <a:spcBef>
                <a:spcPts val="300"/>
              </a:spcBef>
              <a:buSzPct val="125000"/>
              <a:buChar char="•"/>
              <a:defRPr sz="4100" b="0">
                <a:solidFill>
                  <a:srgbClr val="FFFFFF"/>
                </a:solidFill>
                <a:latin typeface="+mn-lt"/>
                <a:ea typeface="+mn-ea"/>
                <a:cs typeface="+mn-cs"/>
                <a:sym typeface="Helvetica Neue Medium"/>
              </a:defRPr>
            </a:pPr>
            <a:r>
              <a:rPr sz="2050" dirty="0"/>
              <a:t>Provide information in a manner that shows respect for clients/learners and a genuine desire to help.</a:t>
            </a:r>
          </a:p>
        </p:txBody>
      </p:sp>
      <p:pic>
        <p:nvPicPr>
          <p:cNvPr id="141" name="photographer.tiff" descr="photographer.tiff"/>
          <p:cNvPicPr>
            <a:picLocks noChangeAspect="1"/>
          </p:cNvPicPr>
          <p:nvPr/>
        </p:nvPicPr>
        <p:blipFill>
          <a:blip r:embed="rId2"/>
          <a:stretch>
            <a:fillRect/>
          </a:stretch>
        </p:blipFill>
        <p:spPr>
          <a:xfrm>
            <a:off x="7422777" y="2091263"/>
            <a:ext cx="3430964" cy="3442555"/>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chat or text message&#10;&#10;Description automatically generated">
            <a:extLst>
              <a:ext uri="{FF2B5EF4-FFF2-40B4-BE49-F238E27FC236}">
                <a16:creationId xmlns:a16="http://schemas.microsoft.com/office/drawing/2014/main" id="{DC13AA43-EC5A-40C8-A8C4-AF439B54F185}"/>
              </a:ext>
            </a:extLst>
          </p:cNvPr>
          <p:cNvPicPr>
            <a:picLocks noChangeAspect="1"/>
          </p:cNvPicPr>
          <p:nvPr/>
        </p:nvPicPr>
        <p:blipFill rotWithShape="1">
          <a:blip r:embed="rId2">
            <a:alphaModFix/>
          </a:blip>
          <a:srcRect r="3632"/>
          <a:stretch/>
        </p:blipFill>
        <p:spPr>
          <a:xfrm>
            <a:off x="5797543" y="10"/>
            <a:ext cx="6394152" cy="6857990"/>
          </a:xfrm>
          <a:prstGeom prst="rect">
            <a:avLst/>
          </a:prstGeom>
        </p:spPr>
      </p:pic>
      <p:sp>
        <p:nvSpPr>
          <p:cNvPr id="17" name="Content Placeholder 5">
            <a:extLst>
              <a:ext uri="{FF2B5EF4-FFF2-40B4-BE49-F238E27FC236}">
                <a16:creationId xmlns:a16="http://schemas.microsoft.com/office/drawing/2014/main" id="{3C048CBB-6EB5-40ED-9B4A-B21B9A0FA55B}"/>
              </a:ext>
            </a:extLst>
          </p:cNvPr>
          <p:cNvSpPr>
            <a:spLocks noGrp="1"/>
          </p:cNvSpPr>
          <p:nvPr>
            <p:ph idx="1"/>
          </p:nvPr>
        </p:nvSpPr>
        <p:spPr>
          <a:xfrm>
            <a:off x="228337" y="1105587"/>
            <a:ext cx="5311754" cy="5108781"/>
          </a:xfrm>
        </p:spPr>
        <p:txBody>
          <a:bodyPr anchor="ctr">
            <a:normAutofit/>
          </a:bodyPr>
          <a:lstStyle/>
          <a:p>
            <a:pPr marL="0" indent="0">
              <a:buNone/>
            </a:pPr>
            <a:endParaRPr lang="en-GB" sz="3200" dirty="0">
              <a:solidFill>
                <a:srgbClr val="000000"/>
              </a:solidFill>
            </a:endParaRPr>
          </a:p>
          <a:p>
            <a:pPr marL="0" indent="0">
              <a:buNone/>
            </a:pPr>
            <a:endParaRPr lang="en-GB" sz="3200" dirty="0">
              <a:solidFill>
                <a:srgbClr val="000000"/>
              </a:solidFill>
            </a:endParaRPr>
          </a:p>
          <a:p>
            <a:pPr marL="0" indent="0">
              <a:buNone/>
            </a:pPr>
            <a:endParaRPr lang="en-GB" sz="3200" dirty="0">
              <a:solidFill>
                <a:srgbClr val="000000"/>
              </a:solidFill>
            </a:endParaRPr>
          </a:p>
          <a:p>
            <a:pPr marL="0" indent="0">
              <a:buNone/>
            </a:pPr>
            <a:r>
              <a:rPr lang="en-GB" sz="3200" b="1">
                <a:solidFill>
                  <a:srgbClr val="000000"/>
                </a:solidFill>
              </a:rPr>
              <a:t>8. Use cases / humans &amp; bots working together</a:t>
            </a:r>
          </a:p>
          <a:p>
            <a:pPr marL="0" indent="0">
              <a:buNone/>
            </a:pPr>
            <a:r>
              <a:rPr lang="en-GB" sz="3200" b="1">
                <a:solidFill>
                  <a:srgbClr val="000000"/>
                </a:solidFill>
              </a:rPr>
              <a:t>9. Group activity</a:t>
            </a:r>
          </a:p>
        </p:txBody>
      </p:sp>
      <p:pic>
        <p:nvPicPr>
          <p:cNvPr id="3" name="Picture 2" descr="Graphical user interface&#10;&#10;Description automatically generated">
            <a:extLst>
              <a:ext uri="{FF2B5EF4-FFF2-40B4-BE49-F238E27FC236}">
                <a16:creationId xmlns:a16="http://schemas.microsoft.com/office/drawing/2014/main" id="{CBAA21C6-F3D5-4ADC-A732-71D50DD26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511" y="437428"/>
            <a:ext cx="2463664" cy="1853012"/>
          </a:xfrm>
          <a:prstGeom prst="rect">
            <a:avLst/>
          </a:prstGeom>
        </p:spPr>
      </p:pic>
    </p:spTree>
    <p:extLst>
      <p:ext uri="{BB962C8B-B14F-4D97-AF65-F5344CB8AC3E}">
        <p14:creationId xmlns:p14="http://schemas.microsoft.com/office/powerpoint/2010/main" val="2946279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933A5B4-D568-4041-B5C8-0041EFFBEAC5}"/>
              </a:ext>
            </a:extLst>
          </p:cNvPr>
          <p:cNvSpPr txBox="1">
            <a:spLocks/>
          </p:cNvSpPr>
          <p:nvPr/>
        </p:nvSpPr>
        <p:spPr>
          <a:xfrm>
            <a:off x="119611" y="10179"/>
            <a:ext cx="11665102" cy="173813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a:solidFill>
                  <a:srgbClr val="000000"/>
                </a:solidFill>
              </a:rPr>
              <a:t>Recap: Different use cases for group activity discussion</a:t>
            </a:r>
          </a:p>
          <a:p>
            <a:endParaRPr lang="en-GB" sz="3200" b="1">
              <a:solidFill>
                <a:srgbClr val="000000"/>
              </a:solidFill>
            </a:endParaRPr>
          </a:p>
        </p:txBody>
      </p:sp>
      <p:sp>
        <p:nvSpPr>
          <p:cNvPr id="7" name="Title 1">
            <a:extLst>
              <a:ext uri="{FF2B5EF4-FFF2-40B4-BE49-F238E27FC236}">
                <a16:creationId xmlns:a16="http://schemas.microsoft.com/office/drawing/2014/main" id="{F5C5BE33-DCB0-484A-956E-187FF6D98FFE}"/>
              </a:ext>
            </a:extLst>
          </p:cNvPr>
          <p:cNvSpPr txBox="1">
            <a:spLocks/>
          </p:cNvSpPr>
          <p:nvPr/>
        </p:nvSpPr>
        <p:spPr>
          <a:xfrm>
            <a:off x="696918" y="1813884"/>
            <a:ext cx="5090423" cy="3496254"/>
          </a:xfrm>
          <a:prstGeom prst="rect">
            <a:avLst/>
          </a:prstGeom>
        </p:spPr>
        <p:txBody>
          <a:bodyPr vert="horz" lIns="91440" tIns="45720" rIns="91440" bIns="45720" rtlCol="0" anchor="t">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a:solidFill>
                  <a:srgbClr val="5FA59F"/>
                </a:solidFill>
              </a:rPr>
              <a:t>Public-facing</a:t>
            </a:r>
          </a:p>
          <a:p>
            <a:endParaRPr lang="en-GB" sz="3200" b="1">
              <a:solidFill>
                <a:schemeClr val="accent1"/>
              </a:solidFill>
            </a:endParaRPr>
          </a:p>
          <a:p>
            <a:pPr marL="457200" indent="-457200" algn="l">
              <a:buFont typeface="Arial" panose="020B0604020202020204" pitchFamily="34" charset="0"/>
              <a:buChar char="•"/>
            </a:pPr>
            <a:r>
              <a:rPr lang="en-GB" sz="2100" b="1"/>
              <a:t>Chatbot-style interface for searching publicly-available data</a:t>
            </a:r>
          </a:p>
          <a:p>
            <a:pPr marL="457200" indent="-457200" algn="l">
              <a:buFont typeface="Arial" panose="020B0604020202020204" pitchFamily="34" charset="0"/>
              <a:buChar char="•"/>
            </a:pPr>
            <a:endParaRPr lang="en-GB" sz="2100" b="1"/>
          </a:p>
          <a:p>
            <a:pPr marL="457200" indent="-457200" algn="l">
              <a:buFont typeface="Arial" panose="020B0604020202020204" pitchFamily="34" charset="0"/>
              <a:buChar char="•"/>
            </a:pPr>
            <a:r>
              <a:rPr lang="en-GB" sz="2100" b="1"/>
              <a:t>Convenient integration of multiple databases in one place</a:t>
            </a:r>
          </a:p>
          <a:p>
            <a:pPr marL="457200" indent="-457200" algn="l">
              <a:buFont typeface="Arial" panose="020B0604020202020204" pitchFamily="34" charset="0"/>
              <a:buChar char="•"/>
            </a:pPr>
            <a:endParaRPr lang="en-GB" sz="2100" b="1"/>
          </a:p>
          <a:p>
            <a:pPr marL="457200" indent="-457200" algn="l">
              <a:buFont typeface="Arial" panose="020B0604020202020204" pitchFamily="34" charset="0"/>
              <a:buChar char="•"/>
            </a:pPr>
            <a:r>
              <a:rPr lang="en-GB" sz="2100" b="1"/>
              <a:t>Nudge tactics to promote users to engage and be proactive in their job search / course search</a:t>
            </a:r>
          </a:p>
          <a:p>
            <a:pPr marL="457200" indent="-457200" algn="l">
              <a:buFont typeface="Arial" panose="020B0604020202020204" pitchFamily="34" charset="0"/>
              <a:buChar char="•"/>
            </a:pPr>
            <a:endParaRPr lang="en-GB" sz="2100" b="1"/>
          </a:p>
          <a:p>
            <a:pPr marL="457200" indent="-457200" algn="l">
              <a:buFont typeface="Arial" panose="020B0604020202020204" pitchFamily="34" charset="0"/>
              <a:buChar char="•"/>
            </a:pPr>
            <a:r>
              <a:rPr lang="en-GB" sz="2100" b="1"/>
              <a:t>Main focus: help unemployed adults find work</a:t>
            </a:r>
            <a:endParaRPr lang="en-GB" sz="2100" b="1" dirty="0"/>
          </a:p>
        </p:txBody>
      </p:sp>
      <p:sp>
        <p:nvSpPr>
          <p:cNvPr id="8" name="Title 1">
            <a:extLst>
              <a:ext uri="{FF2B5EF4-FFF2-40B4-BE49-F238E27FC236}">
                <a16:creationId xmlns:a16="http://schemas.microsoft.com/office/drawing/2014/main" id="{F86619E1-236D-49C8-B85C-A8C9A810FB24}"/>
              </a:ext>
            </a:extLst>
          </p:cNvPr>
          <p:cNvSpPr txBox="1">
            <a:spLocks/>
          </p:cNvSpPr>
          <p:nvPr/>
        </p:nvSpPr>
        <p:spPr>
          <a:xfrm>
            <a:off x="6749180" y="1813884"/>
            <a:ext cx="5230617" cy="3627845"/>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a:solidFill>
                  <a:srgbClr val="5FA59F"/>
                </a:solidFill>
              </a:rPr>
              <a:t>Practitioner-facing</a:t>
            </a:r>
          </a:p>
          <a:p>
            <a:endParaRPr lang="en-GB" sz="3200" b="1">
              <a:solidFill>
                <a:schemeClr val="accent1"/>
              </a:solidFill>
            </a:endParaRPr>
          </a:p>
          <a:p>
            <a:pPr algn="l"/>
            <a:r>
              <a:rPr lang="en-GB" sz="2100" b="1"/>
              <a:t>Level 1: Repository of curated, QA-ed info for guidance practitioners</a:t>
            </a:r>
            <a:br>
              <a:rPr lang="en-GB" sz="2100" b="1"/>
            </a:br>
            <a:r>
              <a:rPr lang="en-GB" sz="2100"/>
              <a:t>e.g. LMI, trends, courses, vacancies, skills etc.</a:t>
            </a:r>
          </a:p>
          <a:p>
            <a:pPr algn="l"/>
            <a:br>
              <a:rPr lang="en-GB" sz="2100" b="1"/>
            </a:br>
            <a:r>
              <a:rPr lang="en-GB" sz="2100" b="1"/>
              <a:t>Level 2: Professional supports access for client/class</a:t>
            </a:r>
            <a:br>
              <a:rPr lang="en-GB" sz="2100" b="1"/>
            </a:br>
            <a:r>
              <a:rPr lang="en-GB" sz="2100"/>
              <a:t>e.g.</a:t>
            </a:r>
            <a:r>
              <a:rPr lang="en-GB" sz="2100" b="1"/>
              <a:t> </a:t>
            </a:r>
            <a:r>
              <a:rPr lang="en-GB" sz="2100"/>
              <a:t>introduces tool, empowers for independent use – continues to help with reflection/action</a:t>
            </a:r>
          </a:p>
          <a:p>
            <a:pPr algn="l"/>
            <a:br>
              <a:rPr lang="en-GB" sz="2100" b="1"/>
            </a:br>
            <a:r>
              <a:rPr lang="en-GB" sz="2100" b="1"/>
              <a:t>Level 3: Integrated public/professional usage, </a:t>
            </a:r>
            <a:br>
              <a:rPr lang="en-GB" sz="2100" b="1"/>
            </a:br>
            <a:r>
              <a:rPr lang="en-GB" sz="2100"/>
              <a:t>e.g. public front-end for simple queries </a:t>
            </a:r>
            <a:br>
              <a:rPr lang="en-GB" sz="2100"/>
            </a:br>
            <a:r>
              <a:rPr lang="en-GB" sz="2100"/>
              <a:t>+ localised referrals + profile for action tracking</a:t>
            </a:r>
            <a:endParaRPr lang="en-GB" sz="2100" dirty="0"/>
          </a:p>
        </p:txBody>
      </p:sp>
      <p:pic>
        <p:nvPicPr>
          <p:cNvPr id="2054" name="Picture 6" descr="Bob Emploi - RSA">
            <a:extLst>
              <a:ext uri="{FF2B5EF4-FFF2-40B4-BE49-F238E27FC236}">
                <a16:creationId xmlns:a16="http://schemas.microsoft.com/office/drawing/2014/main" id="{16AC915B-2B4E-4122-ABDC-C5A375A9C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3842" y="5694743"/>
            <a:ext cx="966969" cy="966969"/>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FFF3DAF1-6F20-4B13-BEBA-1DD3C6B6D97B}"/>
              </a:ext>
            </a:extLst>
          </p:cNvPr>
          <p:cNvSpPr txBox="1">
            <a:spLocks/>
          </p:cNvSpPr>
          <p:nvPr/>
        </p:nvSpPr>
        <p:spPr>
          <a:xfrm>
            <a:off x="334331" y="5882188"/>
            <a:ext cx="3248623" cy="49964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a:solidFill>
                  <a:srgbClr val="000000"/>
                </a:solidFill>
              </a:rPr>
              <a:t>e.g. bob-emploi-.fr</a:t>
            </a:r>
          </a:p>
        </p:txBody>
      </p:sp>
      <p:sp>
        <p:nvSpPr>
          <p:cNvPr id="15" name="Title 1">
            <a:extLst>
              <a:ext uri="{FF2B5EF4-FFF2-40B4-BE49-F238E27FC236}">
                <a16:creationId xmlns:a16="http://schemas.microsoft.com/office/drawing/2014/main" id="{43642397-A669-452D-A574-10BF61DEFCCD}"/>
              </a:ext>
            </a:extLst>
          </p:cNvPr>
          <p:cNvSpPr txBox="1">
            <a:spLocks/>
          </p:cNvSpPr>
          <p:nvPr/>
        </p:nvSpPr>
        <p:spPr>
          <a:xfrm>
            <a:off x="6354624" y="5770218"/>
            <a:ext cx="3248623" cy="49964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a:solidFill>
                  <a:srgbClr val="000000"/>
                </a:solidFill>
              </a:rPr>
              <a:t>e.g. careerchat.uk</a:t>
            </a:r>
          </a:p>
        </p:txBody>
      </p:sp>
      <p:pic>
        <p:nvPicPr>
          <p:cNvPr id="16" name="Picture 15" descr="Icon&#10;&#10;Description automatically generated with medium confidence">
            <a:extLst>
              <a:ext uri="{FF2B5EF4-FFF2-40B4-BE49-F238E27FC236}">
                <a16:creationId xmlns:a16="http://schemas.microsoft.com/office/drawing/2014/main" id="{2BE8BD8B-AF10-40FA-848F-056BCAC6E3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3247" y="5938130"/>
            <a:ext cx="966969" cy="723582"/>
          </a:xfrm>
          <a:prstGeom prst="rect">
            <a:avLst/>
          </a:prstGeom>
        </p:spPr>
      </p:pic>
    </p:spTree>
    <p:extLst>
      <p:ext uri="{BB962C8B-B14F-4D97-AF65-F5344CB8AC3E}">
        <p14:creationId xmlns:p14="http://schemas.microsoft.com/office/powerpoint/2010/main" val="1470553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933A5B4-D568-4041-B5C8-0041EFFBEAC5}"/>
              </a:ext>
            </a:extLst>
          </p:cNvPr>
          <p:cNvSpPr txBox="1">
            <a:spLocks/>
          </p:cNvSpPr>
          <p:nvPr/>
        </p:nvSpPr>
        <p:spPr>
          <a:xfrm>
            <a:off x="119611" y="10179"/>
            <a:ext cx="11665102" cy="173813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a:solidFill>
                  <a:srgbClr val="000000"/>
                </a:solidFill>
              </a:rPr>
              <a:t>Group Exercise: Use cases / humans &amp; bots working together</a:t>
            </a:r>
          </a:p>
          <a:p>
            <a:endParaRPr lang="en-GB" sz="3200" b="1">
              <a:solidFill>
                <a:srgbClr val="000000"/>
              </a:solidFill>
            </a:endParaRPr>
          </a:p>
        </p:txBody>
      </p:sp>
      <p:sp>
        <p:nvSpPr>
          <p:cNvPr id="7" name="Title 1">
            <a:extLst>
              <a:ext uri="{FF2B5EF4-FFF2-40B4-BE49-F238E27FC236}">
                <a16:creationId xmlns:a16="http://schemas.microsoft.com/office/drawing/2014/main" id="{DE20D154-1477-4EEC-ADD6-9F030503BFB6}"/>
              </a:ext>
            </a:extLst>
          </p:cNvPr>
          <p:cNvSpPr txBox="1">
            <a:spLocks/>
          </p:cNvSpPr>
          <p:nvPr/>
        </p:nvSpPr>
        <p:spPr>
          <a:xfrm>
            <a:off x="696918" y="1813883"/>
            <a:ext cx="5534065" cy="4325660"/>
          </a:xfrm>
          <a:prstGeom prst="rect">
            <a:avLst/>
          </a:prstGeom>
        </p:spPr>
        <p:txBody>
          <a:bodyPr vert="horz" lIns="91440" tIns="45720" rIns="91440" bIns="45720" rtlCol="0" anchor="t">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a:solidFill>
                  <a:srgbClr val="5FA59F"/>
                </a:solidFill>
              </a:rPr>
              <a:t>Scenario</a:t>
            </a:r>
          </a:p>
          <a:p>
            <a:endParaRPr lang="en-GB" sz="3200" b="1">
              <a:solidFill>
                <a:schemeClr val="accent1"/>
              </a:solidFill>
            </a:endParaRPr>
          </a:p>
          <a:p>
            <a:pPr marL="457200" indent="-457200" algn="l">
              <a:buFont typeface="Arial" panose="020B0604020202020204" pitchFamily="34" charset="0"/>
              <a:buChar char="•"/>
            </a:pPr>
            <a:r>
              <a:rPr lang="en-GB" sz="2100" b="1"/>
              <a:t>Student user using a bot directly</a:t>
            </a:r>
            <a:br>
              <a:rPr lang="en-GB" sz="2100" b="1"/>
            </a:br>
            <a:r>
              <a:rPr lang="en-GB" sz="2100" i="1"/>
              <a:t>(e.g. aged 16-21, in school, college or HE)</a:t>
            </a:r>
          </a:p>
          <a:p>
            <a:pPr marL="457200" indent="-457200" algn="l">
              <a:buFont typeface="Arial" panose="020B0604020202020204" pitchFamily="34" charset="0"/>
              <a:buChar char="•"/>
            </a:pPr>
            <a:endParaRPr lang="en-GB" sz="2100" b="1"/>
          </a:p>
          <a:p>
            <a:pPr marL="457200" indent="-457200" algn="l">
              <a:buFont typeface="Arial" panose="020B0604020202020204" pitchFamily="34" charset="0"/>
              <a:buChar char="•"/>
            </a:pPr>
            <a:r>
              <a:rPr lang="en-GB" sz="2100" b="1"/>
              <a:t>Adult user using a bot directly</a:t>
            </a:r>
            <a:br>
              <a:rPr lang="en-GB" sz="2100" b="1"/>
            </a:br>
            <a:r>
              <a:rPr lang="en-GB" sz="2100" i="1"/>
              <a:t>(e.g. thinking about getting a (new) job)</a:t>
            </a:r>
          </a:p>
          <a:p>
            <a:pPr marL="457200" indent="-457200" algn="l">
              <a:buFont typeface="Arial" panose="020B0604020202020204" pitchFamily="34" charset="0"/>
              <a:buChar char="•"/>
            </a:pPr>
            <a:endParaRPr lang="en-GB" sz="2100" b="1"/>
          </a:p>
          <a:p>
            <a:pPr marL="457200" indent="-457200" algn="l">
              <a:buFont typeface="Arial" panose="020B0604020202020204" pitchFamily="34" charset="0"/>
              <a:buChar char="•"/>
            </a:pPr>
            <a:r>
              <a:rPr lang="en-GB" sz="2100" b="1"/>
              <a:t>Career adviser facilitating a student to use a bot</a:t>
            </a:r>
          </a:p>
          <a:p>
            <a:pPr marL="457200" indent="-457200" algn="l">
              <a:buFont typeface="Arial" panose="020B0604020202020204" pitchFamily="34" charset="0"/>
              <a:buChar char="•"/>
            </a:pPr>
            <a:endParaRPr lang="en-GB" sz="2100" b="1"/>
          </a:p>
          <a:p>
            <a:pPr marL="457200" indent="-457200" algn="l">
              <a:buFont typeface="Arial" panose="020B0604020202020204" pitchFamily="34" charset="0"/>
              <a:buChar char="•"/>
            </a:pPr>
            <a:endParaRPr lang="en-GB" sz="2100" b="1"/>
          </a:p>
          <a:p>
            <a:pPr marL="457200" indent="-457200" algn="l">
              <a:buFont typeface="Arial" panose="020B0604020202020204" pitchFamily="34" charset="0"/>
              <a:buChar char="•"/>
            </a:pPr>
            <a:r>
              <a:rPr lang="en-GB" sz="2100" b="1"/>
              <a:t>Career adviser facilitating an adult to use a bot</a:t>
            </a:r>
          </a:p>
          <a:p>
            <a:pPr marL="457200" indent="-457200" algn="l">
              <a:buFont typeface="Arial" panose="020B0604020202020204" pitchFamily="34" charset="0"/>
              <a:buChar char="•"/>
            </a:pPr>
            <a:endParaRPr lang="en-GB" sz="2100" b="1"/>
          </a:p>
          <a:p>
            <a:pPr marL="457200" indent="-457200" algn="l">
              <a:buFont typeface="Arial" panose="020B0604020202020204" pitchFamily="34" charset="0"/>
              <a:buChar char="•"/>
            </a:pPr>
            <a:endParaRPr lang="en-GB" sz="2100" b="1"/>
          </a:p>
          <a:p>
            <a:pPr marL="457200" indent="-457200" algn="l">
              <a:buFont typeface="Arial" panose="020B0604020202020204" pitchFamily="34" charset="0"/>
              <a:buChar char="•"/>
            </a:pPr>
            <a:r>
              <a:rPr lang="en-GB" sz="2100" b="1"/>
              <a:t>An adult user referred to an adviser by a bot</a:t>
            </a:r>
          </a:p>
          <a:p>
            <a:pPr marL="457200" indent="-457200" algn="l">
              <a:buFont typeface="Arial" panose="020B0604020202020204" pitchFamily="34" charset="0"/>
              <a:buChar char="•"/>
            </a:pPr>
            <a:endParaRPr lang="en-GB" sz="2100" b="1"/>
          </a:p>
          <a:p>
            <a:pPr marL="457200" indent="-457200" algn="l">
              <a:buFont typeface="Arial" panose="020B0604020202020204" pitchFamily="34" charset="0"/>
              <a:buChar char="•"/>
            </a:pPr>
            <a:endParaRPr lang="en-GB" sz="2100" b="1"/>
          </a:p>
          <a:p>
            <a:pPr marL="457200" indent="-457200" algn="l">
              <a:buFont typeface="Arial" panose="020B0604020202020204" pitchFamily="34" charset="0"/>
              <a:buChar char="•"/>
            </a:pPr>
            <a:r>
              <a:rPr lang="en-GB" sz="2100" b="1"/>
              <a:t>A local service manager/commissioner</a:t>
            </a:r>
          </a:p>
        </p:txBody>
      </p:sp>
      <p:sp>
        <p:nvSpPr>
          <p:cNvPr id="8" name="Title 1">
            <a:extLst>
              <a:ext uri="{FF2B5EF4-FFF2-40B4-BE49-F238E27FC236}">
                <a16:creationId xmlns:a16="http://schemas.microsoft.com/office/drawing/2014/main" id="{0B579F0D-DFA3-4A59-9E05-86C00D696965}"/>
              </a:ext>
            </a:extLst>
          </p:cNvPr>
          <p:cNvSpPr txBox="1">
            <a:spLocks/>
          </p:cNvSpPr>
          <p:nvPr/>
        </p:nvSpPr>
        <p:spPr>
          <a:xfrm>
            <a:off x="6975566" y="1813883"/>
            <a:ext cx="5004231" cy="4142779"/>
          </a:xfrm>
          <a:prstGeom prst="rect">
            <a:avLst/>
          </a:prstGeom>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a:solidFill>
                  <a:srgbClr val="5FA59F"/>
                </a:solidFill>
              </a:rPr>
              <a:t>Example questions to discuss</a:t>
            </a:r>
          </a:p>
          <a:p>
            <a:endParaRPr lang="en-GB" sz="3200" b="1">
              <a:solidFill>
                <a:schemeClr val="accent1"/>
              </a:solidFill>
            </a:endParaRPr>
          </a:p>
          <a:p>
            <a:pPr algn="l"/>
            <a:r>
              <a:rPr lang="en-GB" sz="2100" b="1"/>
              <a:t>What would a successful user journey / use case look like in your scenario?</a:t>
            </a:r>
          </a:p>
          <a:p>
            <a:pPr algn="l"/>
            <a:endParaRPr lang="en-GB" sz="2100" b="1"/>
          </a:p>
          <a:p>
            <a:pPr algn="l"/>
            <a:r>
              <a:rPr lang="en-GB" sz="2100" b="1"/>
              <a:t>What would be the risks/barriers in place that might stop user journeys being successful?</a:t>
            </a:r>
          </a:p>
          <a:p>
            <a:pPr algn="l"/>
            <a:endParaRPr lang="en-GB" sz="2100" b="1"/>
          </a:p>
          <a:p>
            <a:pPr algn="l"/>
            <a:r>
              <a:rPr lang="en-GB" sz="2100" b="1"/>
              <a:t>What can be done / what circumstances need to be in place for user journeys to work well?</a:t>
            </a:r>
          </a:p>
          <a:p>
            <a:pPr algn="l"/>
            <a:endParaRPr lang="en-GB" sz="2100" b="1"/>
          </a:p>
          <a:p>
            <a:pPr algn="l"/>
            <a:r>
              <a:rPr lang="en-GB" sz="2100" b="1"/>
              <a:t>How might the use of a bot in your each scenario add/fail to add value to overall careers provision that is available? </a:t>
            </a:r>
          </a:p>
          <a:p>
            <a:pPr algn="l"/>
            <a:r>
              <a:rPr lang="en-GB" sz="2100" i="1"/>
              <a:t>(please consider any jurisdiction you know best)</a:t>
            </a:r>
            <a:endParaRPr lang="en-GB" sz="2100" i="1" dirty="0"/>
          </a:p>
        </p:txBody>
      </p:sp>
      <p:sp>
        <p:nvSpPr>
          <p:cNvPr id="9" name="Title 1">
            <a:extLst>
              <a:ext uri="{FF2B5EF4-FFF2-40B4-BE49-F238E27FC236}">
                <a16:creationId xmlns:a16="http://schemas.microsoft.com/office/drawing/2014/main" id="{A5A128EF-436B-4B29-859D-4E76B2B29475}"/>
              </a:ext>
            </a:extLst>
          </p:cNvPr>
          <p:cNvSpPr txBox="1">
            <a:spLocks/>
          </p:cNvSpPr>
          <p:nvPr/>
        </p:nvSpPr>
        <p:spPr>
          <a:xfrm>
            <a:off x="119611" y="5956663"/>
            <a:ext cx="11665102" cy="90133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i="1">
                <a:solidFill>
                  <a:schemeClr val="accent2"/>
                </a:solidFill>
              </a:rPr>
              <a:t>c. 10 mins to chat in groups </a:t>
            </a:r>
            <a:r>
              <a:rPr lang="en-GB" sz="2400" b="1" i="1">
                <a:solidFill>
                  <a:schemeClr val="accent2"/>
                </a:solidFill>
                <a:sym typeface="Wingdings" panose="05000000000000000000" pitchFamily="2" charset="2"/>
              </a:rPr>
              <a:t></a:t>
            </a:r>
            <a:r>
              <a:rPr lang="en-GB" sz="2400" b="1" i="1">
                <a:solidFill>
                  <a:schemeClr val="accent2"/>
                </a:solidFill>
              </a:rPr>
              <a:t> 1 min per group to report back any key points/queries/challenges…</a:t>
            </a:r>
          </a:p>
        </p:txBody>
      </p:sp>
    </p:spTree>
    <p:extLst>
      <p:ext uri="{BB962C8B-B14F-4D97-AF65-F5344CB8AC3E}">
        <p14:creationId xmlns:p14="http://schemas.microsoft.com/office/powerpoint/2010/main" val="3086070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chat or text message&#10;&#10;Description automatically generated">
            <a:extLst>
              <a:ext uri="{FF2B5EF4-FFF2-40B4-BE49-F238E27FC236}">
                <a16:creationId xmlns:a16="http://schemas.microsoft.com/office/drawing/2014/main" id="{DC13AA43-EC5A-40C8-A8C4-AF439B54F185}"/>
              </a:ext>
            </a:extLst>
          </p:cNvPr>
          <p:cNvPicPr>
            <a:picLocks noChangeAspect="1"/>
          </p:cNvPicPr>
          <p:nvPr/>
        </p:nvPicPr>
        <p:blipFill rotWithShape="1">
          <a:blip r:embed="rId2">
            <a:alphaModFix/>
          </a:blip>
          <a:srcRect r="3632"/>
          <a:stretch/>
        </p:blipFill>
        <p:spPr>
          <a:xfrm>
            <a:off x="5797543" y="10"/>
            <a:ext cx="6394152" cy="6857990"/>
          </a:xfrm>
          <a:prstGeom prst="rect">
            <a:avLst/>
          </a:prstGeom>
        </p:spPr>
      </p:pic>
      <p:sp>
        <p:nvSpPr>
          <p:cNvPr id="17" name="Content Placeholder 5">
            <a:extLst>
              <a:ext uri="{FF2B5EF4-FFF2-40B4-BE49-F238E27FC236}">
                <a16:creationId xmlns:a16="http://schemas.microsoft.com/office/drawing/2014/main" id="{3C048CBB-6EB5-40ED-9B4A-B21B9A0FA55B}"/>
              </a:ext>
            </a:extLst>
          </p:cNvPr>
          <p:cNvSpPr>
            <a:spLocks noGrp="1"/>
          </p:cNvSpPr>
          <p:nvPr>
            <p:ph idx="1"/>
          </p:nvPr>
        </p:nvSpPr>
        <p:spPr>
          <a:xfrm>
            <a:off x="228337" y="1105587"/>
            <a:ext cx="5311754" cy="5108781"/>
          </a:xfrm>
        </p:spPr>
        <p:txBody>
          <a:bodyPr anchor="ctr">
            <a:normAutofit/>
          </a:bodyPr>
          <a:lstStyle/>
          <a:p>
            <a:pPr marL="0" indent="0">
              <a:buNone/>
            </a:pPr>
            <a:endParaRPr lang="en-GB" sz="3200" dirty="0">
              <a:solidFill>
                <a:srgbClr val="000000"/>
              </a:solidFill>
            </a:endParaRPr>
          </a:p>
          <a:p>
            <a:pPr marL="0" indent="0">
              <a:buNone/>
            </a:pPr>
            <a:endParaRPr lang="en-GB" sz="3200" dirty="0">
              <a:solidFill>
                <a:srgbClr val="000000"/>
              </a:solidFill>
            </a:endParaRPr>
          </a:p>
          <a:p>
            <a:pPr marL="0" indent="0">
              <a:buNone/>
            </a:pPr>
            <a:endParaRPr lang="en-GB" sz="3200" dirty="0">
              <a:solidFill>
                <a:srgbClr val="000000"/>
              </a:solidFill>
            </a:endParaRPr>
          </a:p>
          <a:p>
            <a:pPr marL="0" indent="0">
              <a:buNone/>
            </a:pPr>
            <a:r>
              <a:rPr lang="en-GB" sz="3200" b="1">
                <a:solidFill>
                  <a:srgbClr val="000000"/>
                </a:solidFill>
              </a:rPr>
              <a:t>10. Evaluation / Wrap-up</a:t>
            </a:r>
          </a:p>
          <a:p>
            <a:pPr marL="0" indent="0">
              <a:buNone/>
            </a:pPr>
            <a:endParaRPr lang="en-GB" sz="2000">
              <a:solidFill>
                <a:srgbClr val="000000"/>
              </a:solidFill>
            </a:endParaRPr>
          </a:p>
        </p:txBody>
      </p:sp>
      <p:pic>
        <p:nvPicPr>
          <p:cNvPr id="3" name="Picture 2" descr="Graphical user interface&#10;&#10;Description automatically generated">
            <a:extLst>
              <a:ext uri="{FF2B5EF4-FFF2-40B4-BE49-F238E27FC236}">
                <a16:creationId xmlns:a16="http://schemas.microsoft.com/office/drawing/2014/main" id="{CBAA21C6-F3D5-4ADC-A732-71D50DD26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511" y="437428"/>
            <a:ext cx="2463664" cy="1853012"/>
          </a:xfrm>
          <a:prstGeom prst="rect">
            <a:avLst/>
          </a:prstGeom>
        </p:spPr>
      </p:pic>
    </p:spTree>
    <p:extLst>
      <p:ext uri="{BB962C8B-B14F-4D97-AF65-F5344CB8AC3E}">
        <p14:creationId xmlns:p14="http://schemas.microsoft.com/office/powerpoint/2010/main" val="104115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chat or text message&#10;&#10;Description automatically generated">
            <a:extLst>
              <a:ext uri="{FF2B5EF4-FFF2-40B4-BE49-F238E27FC236}">
                <a16:creationId xmlns:a16="http://schemas.microsoft.com/office/drawing/2014/main" id="{DC13AA43-EC5A-40C8-A8C4-AF439B54F185}"/>
              </a:ext>
            </a:extLst>
          </p:cNvPr>
          <p:cNvPicPr>
            <a:picLocks noChangeAspect="1"/>
          </p:cNvPicPr>
          <p:nvPr/>
        </p:nvPicPr>
        <p:blipFill rotWithShape="1">
          <a:blip r:embed="rId2">
            <a:alphaModFix/>
          </a:blip>
          <a:srcRect r="3632"/>
          <a:stretch/>
        </p:blipFill>
        <p:spPr>
          <a:xfrm>
            <a:off x="5797543" y="10"/>
            <a:ext cx="6394152" cy="6857990"/>
          </a:xfrm>
          <a:prstGeom prst="rect">
            <a:avLst/>
          </a:prstGeom>
        </p:spPr>
      </p:pic>
      <p:sp>
        <p:nvSpPr>
          <p:cNvPr id="17" name="Content Placeholder 5">
            <a:extLst>
              <a:ext uri="{FF2B5EF4-FFF2-40B4-BE49-F238E27FC236}">
                <a16:creationId xmlns:a16="http://schemas.microsoft.com/office/drawing/2014/main" id="{3C048CBB-6EB5-40ED-9B4A-B21B9A0FA55B}"/>
              </a:ext>
            </a:extLst>
          </p:cNvPr>
          <p:cNvSpPr>
            <a:spLocks noGrp="1"/>
          </p:cNvSpPr>
          <p:nvPr>
            <p:ph idx="1"/>
          </p:nvPr>
        </p:nvSpPr>
        <p:spPr>
          <a:xfrm>
            <a:off x="228337" y="1105587"/>
            <a:ext cx="5311754" cy="5108781"/>
          </a:xfrm>
        </p:spPr>
        <p:txBody>
          <a:bodyPr anchor="ctr">
            <a:normAutofit/>
          </a:bodyPr>
          <a:lstStyle/>
          <a:p>
            <a:pPr marL="0" indent="0">
              <a:buNone/>
            </a:pPr>
            <a:endParaRPr lang="en-GB" sz="3200" dirty="0">
              <a:solidFill>
                <a:srgbClr val="000000"/>
              </a:solidFill>
            </a:endParaRPr>
          </a:p>
          <a:p>
            <a:pPr marL="0" indent="0">
              <a:buNone/>
            </a:pPr>
            <a:endParaRPr lang="en-GB" sz="3200" dirty="0">
              <a:solidFill>
                <a:srgbClr val="000000"/>
              </a:solidFill>
            </a:endParaRPr>
          </a:p>
          <a:p>
            <a:pPr marL="0" indent="0">
              <a:buNone/>
            </a:pPr>
            <a:endParaRPr lang="en-GB" sz="3200" dirty="0">
              <a:solidFill>
                <a:srgbClr val="000000"/>
              </a:solidFill>
            </a:endParaRPr>
          </a:p>
          <a:p>
            <a:pPr marL="0" indent="0">
              <a:buNone/>
            </a:pPr>
            <a:r>
              <a:rPr lang="en-GB" sz="3200" b="1">
                <a:solidFill>
                  <a:srgbClr val="000000"/>
                </a:solidFill>
              </a:rPr>
              <a:t>Appendix slides</a:t>
            </a:r>
          </a:p>
          <a:p>
            <a:pPr marL="0" indent="0">
              <a:buNone/>
            </a:pPr>
            <a:endParaRPr lang="en-GB" sz="2000">
              <a:solidFill>
                <a:srgbClr val="000000"/>
              </a:solidFill>
            </a:endParaRPr>
          </a:p>
        </p:txBody>
      </p:sp>
      <p:pic>
        <p:nvPicPr>
          <p:cNvPr id="3" name="Picture 2" descr="Graphical user interface&#10;&#10;Description automatically generated">
            <a:extLst>
              <a:ext uri="{FF2B5EF4-FFF2-40B4-BE49-F238E27FC236}">
                <a16:creationId xmlns:a16="http://schemas.microsoft.com/office/drawing/2014/main" id="{CBAA21C6-F3D5-4ADC-A732-71D50DD26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511" y="437428"/>
            <a:ext cx="2463664" cy="1853012"/>
          </a:xfrm>
          <a:prstGeom prst="rect">
            <a:avLst/>
          </a:prstGeom>
        </p:spPr>
      </p:pic>
    </p:spTree>
    <p:extLst>
      <p:ext uri="{BB962C8B-B14F-4D97-AF65-F5344CB8AC3E}">
        <p14:creationId xmlns:p14="http://schemas.microsoft.com/office/powerpoint/2010/main" val="991095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chat or text message&#10;&#10;Description automatically generated">
            <a:extLst>
              <a:ext uri="{FF2B5EF4-FFF2-40B4-BE49-F238E27FC236}">
                <a16:creationId xmlns:a16="http://schemas.microsoft.com/office/drawing/2014/main" id="{DC13AA43-EC5A-40C8-A8C4-AF439B54F185}"/>
              </a:ext>
            </a:extLst>
          </p:cNvPr>
          <p:cNvPicPr>
            <a:picLocks noChangeAspect="1"/>
          </p:cNvPicPr>
          <p:nvPr/>
        </p:nvPicPr>
        <p:blipFill rotWithShape="1">
          <a:blip r:embed="rId2">
            <a:alphaModFix/>
          </a:blip>
          <a:srcRect r="3632"/>
          <a:stretch/>
        </p:blipFill>
        <p:spPr>
          <a:xfrm>
            <a:off x="5797543" y="10"/>
            <a:ext cx="6394152" cy="6857990"/>
          </a:xfrm>
          <a:prstGeom prst="rect">
            <a:avLst/>
          </a:prstGeom>
        </p:spPr>
      </p:pic>
      <p:sp>
        <p:nvSpPr>
          <p:cNvPr id="17" name="Content Placeholder 5">
            <a:extLst>
              <a:ext uri="{FF2B5EF4-FFF2-40B4-BE49-F238E27FC236}">
                <a16:creationId xmlns:a16="http://schemas.microsoft.com/office/drawing/2014/main" id="{3C048CBB-6EB5-40ED-9B4A-B21B9A0FA55B}"/>
              </a:ext>
            </a:extLst>
          </p:cNvPr>
          <p:cNvSpPr>
            <a:spLocks noGrp="1"/>
          </p:cNvSpPr>
          <p:nvPr>
            <p:ph idx="1"/>
          </p:nvPr>
        </p:nvSpPr>
        <p:spPr>
          <a:xfrm>
            <a:off x="228337" y="1105587"/>
            <a:ext cx="5311754" cy="5108781"/>
          </a:xfrm>
        </p:spPr>
        <p:txBody>
          <a:bodyPr anchor="ctr">
            <a:normAutofit/>
          </a:bodyPr>
          <a:lstStyle/>
          <a:p>
            <a:pPr marL="0" indent="0">
              <a:buNone/>
            </a:pPr>
            <a:endParaRPr lang="en-GB" sz="3200" dirty="0">
              <a:solidFill>
                <a:srgbClr val="000000"/>
              </a:solidFill>
            </a:endParaRPr>
          </a:p>
          <a:p>
            <a:pPr marL="0" indent="0">
              <a:buNone/>
            </a:pPr>
            <a:endParaRPr lang="en-GB" sz="3200" dirty="0">
              <a:solidFill>
                <a:srgbClr val="000000"/>
              </a:solidFill>
            </a:endParaRPr>
          </a:p>
          <a:p>
            <a:pPr marL="0" indent="0">
              <a:buNone/>
            </a:pPr>
            <a:endParaRPr lang="en-GB" sz="3200" dirty="0">
              <a:solidFill>
                <a:srgbClr val="000000"/>
              </a:solidFill>
            </a:endParaRPr>
          </a:p>
          <a:p>
            <a:pPr marL="0" indent="0">
              <a:buNone/>
            </a:pPr>
            <a:r>
              <a:rPr lang="en-GB" sz="3200" b="1">
                <a:solidFill>
                  <a:srgbClr val="000000"/>
                </a:solidFill>
              </a:rPr>
              <a:t>1. Introduction to CiCi</a:t>
            </a:r>
            <a:endParaRPr lang="en-GB" sz="1400" dirty="0">
              <a:solidFill>
                <a:srgbClr val="000000"/>
              </a:solidFill>
            </a:endParaRPr>
          </a:p>
        </p:txBody>
      </p:sp>
      <p:pic>
        <p:nvPicPr>
          <p:cNvPr id="3" name="Picture 2" descr="Graphical user interface&#10;&#10;Description automatically generated">
            <a:extLst>
              <a:ext uri="{FF2B5EF4-FFF2-40B4-BE49-F238E27FC236}">
                <a16:creationId xmlns:a16="http://schemas.microsoft.com/office/drawing/2014/main" id="{CBAA21C6-F3D5-4ADC-A732-71D50DD26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511" y="437428"/>
            <a:ext cx="2463664" cy="1853012"/>
          </a:xfrm>
          <a:prstGeom prst="rect">
            <a:avLst/>
          </a:prstGeom>
        </p:spPr>
      </p:pic>
    </p:spTree>
    <p:extLst>
      <p:ext uri="{BB962C8B-B14F-4D97-AF65-F5344CB8AC3E}">
        <p14:creationId xmlns:p14="http://schemas.microsoft.com/office/powerpoint/2010/main" val="4228105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933A5B4-D568-4041-B5C8-0041EFFBEAC5}"/>
              </a:ext>
            </a:extLst>
          </p:cNvPr>
          <p:cNvSpPr txBox="1">
            <a:spLocks/>
          </p:cNvSpPr>
          <p:nvPr/>
        </p:nvSpPr>
        <p:spPr>
          <a:xfrm>
            <a:off x="119611" y="10179"/>
            <a:ext cx="11665102" cy="1188313"/>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a:solidFill>
                  <a:srgbClr val="000000"/>
                </a:solidFill>
              </a:rPr>
              <a:t>Tech development plan (under continuous review)</a:t>
            </a:r>
          </a:p>
        </p:txBody>
      </p:sp>
      <p:graphicFrame>
        <p:nvGraphicFramePr>
          <p:cNvPr id="5" name="Table 8">
            <a:extLst>
              <a:ext uri="{FF2B5EF4-FFF2-40B4-BE49-F238E27FC236}">
                <a16:creationId xmlns:a16="http://schemas.microsoft.com/office/drawing/2014/main" id="{C21CFBE7-12AC-4864-9753-8F1620DC8F80}"/>
              </a:ext>
            </a:extLst>
          </p:cNvPr>
          <p:cNvGraphicFramePr>
            <a:graphicFrameLocks noGrp="1"/>
          </p:cNvGraphicFramePr>
          <p:nvPr/>
        </p:nvGraphicFramePr>
        <p:xfrm>
          <a:off x="912324" y="904168"/>
          <a:ext cx="10883436" cy="5471798"/>
        </p:xfrm>
        <a:graphic>
          <a:graphicData uri="http://schemas.openxmlformats.org/drawingml/2006/table">
            <a:tbl>
              <a:tblPr firstRow="1" bandRow="1">
                <a:tableStyleId>{2A488322-F2BA-4B5B-9748-0D474271808F}</a:tableStyleId>
              </a:tblPr>
              <a:tblGrid>
                <a:gridCol w="2453003">
                  <a:extLst>
                    <a:ext uri="{9D8B030D-6E8A-4147-A177-3AD203B41FA5}">
                      <a16:colId xmlns:a16="http://schemas.microsoft.com/office/drawing/2014/main" val="2023783484"/>
                    </a:ext>
                  </a:extLst>
                </a:gridCol>
                <a:gridCol w="2988715">
                  <a:extLst>
                    <a:ext uri="{9D8B030D-6E8A-4147-A177-3AD203B41FA5}">
                      <a16:colId xmlns:a16="http://schemas.microsoft.com/office/drawing/2014/main" val="1213815972"/>
                    </a:ext>
                  </a:extLst>
                </a:gridCol>
                <a:gridCol w="2788263">
                  <a:extLst>
                    <a:ext uri="{9D8B030D-6E8A-4147-A177-3AD203B41FA5}">
                      <a16:colId xmlns:a16="http://schemas.microsoft.com/office/drawing/2014/main" val="3366236343"/>
                    </a:ext>
                  </a:extLst>
                </a:gridCol>
                <a:gridCol w="2653455">
                  <a:extLst>
                    <a:ext uri="{9D8B030D-6E8A-4147-A177-3AD203B41FA5}">
                      <a16:colId xmlns:a16="http://schemas.microsoft.com/office/drawing/2014/main" val="4204804168"/>
                    </a:ext>
                  </a:extLst>
                </a:gridCol>
              </a:tblGrid>
              <a:tr h="602616">
                <a:tc>
                  <a:txBody>
                    <a:bodyPr/>
                    <a:lstStyle/>
                    <a:p>
                      <a:r>
                        <a:rPr lang="en-GB" dirty="0"/>
                        <a:t>Functionality live in current beta version</a:t>
                      </a:r>
                    </a:p>
                  </a:txBody>
                  <a:tcPr/>
                </a:tc>
                <a:tc>
                  <a:txBody>
                    <a:bodyPr/>
                    <a:lstStyle/>
                    <a:p>
                      <a:r>
                        <a:rPr lang="en-GB" dirty="0"/>
                        <a:t>Development in progress  (2021)</a:t>
                      </a:r>
                    </a:p>
                  </a:txBody>
                  <a:tcPr/>
                </a:tc>
                <a:tc>
                  <a:txBody>
                    <a:bodyPr/>
                    <a:lstStyle/>
                    <a:p>
                      <a:r>
                        <a:rPr lang="en-GB" dirty="0"/>
                        <a:t>Route to 2022 open-market commercial MVP</a:t>
                      </a:r>
                    </a:p>
                  </a:txBody>
                  <a:tcPr/>
                </a:tc>
                <a:tc>
                  <a:txBody>
                    <a:bodyPr/>
                    <a:lstStyle/>
                    <a:p>
                      <a:r>
                        <a:rPr lang="en-GB" dirty="0"/>
                        <a:t>Longer-term development</a:t>
                      </a:r>
                    </a:p>
                  </a:txBody>
                  <a:tcPr/>
                </a:tc>
                <a:extLst>
                  <a:ext uri="{0D108BD9-81ED-4DB2-BD59-A6C34878D82A}">
                    <a16:rowId xmlns:a16="http://schemas.microsoft.com/office/drawing/2014/main" val="3698744873"/>
                  </a:ext>
                </a:extLst>
              </a:tr>
              <a:tr h="545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Job/skills idea engine (Skillsometer)</a:t>
                      </a:r>
                    </a:p>
                  </a:txBody>
                  <a:tcPr/>
                </a:tc>
                <a:tc>
                  <a:txBody>
                    <a:bodyPr/>
                    <a:lstStyle/>
                    <a:p>
                      <a:r>
                        <a:rPr lang="en-GB" sz="1600" dirty="0"/>
                        <a:t>Apprenticeship API data </a:t>
                      </a:r>
                    </a:p>
                    <a:p>
                      <a:r>
                        <a:rPr lang="en-GB" sz="1600" dirty="0"/>
                        <a:t>(added Jun; testing in summer)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Action plan – development, tracking &amp; export</a:t>
                      </a:r>
                    </a:p>
                  </a:txBody>
                  <a:tcPr/>
                </a:tc>
                <a:tc>
                  <a:txBody>
                    <a:bodyPr/>
                    <a:lstStyle/>
                    <a:p>
                      <a:r>
                        <a:rPr lang="en-GB" sz="1600" dirty="0"/>
                        <a:t>More accessibility (options for simple English / fonts)</a:t>
                      </a:r>
                    </a:p>
                  </a:txBody>
                  <a:tcPr/>
                </a:tc>
                <a:extLst>
                  <a:ext uri="{0D108BD9-81ED-4DB2-BD59-A6C34878D82A}">
                    <a16:rowId xmlns:a16="http://schemas.microsoft.com/office/drawing/2014/main" val="3140014831"/>
                  </a:ext>
                </a:extLst>
              </a:tr>
              <a:tr h="545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Priority-ordered skills by occupation (O*NET)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Tool signposting, e.g. NCS self-assessment tools </a:t>
                      </a:r>
                    </a:p>
                  </a:txBody>
                  <a:tcPr/>
                </a:tc>
                <a:tc>
                  <a:txBody>
                    <a:bodyPr/>
                    <a:lstStyle/>
                    <a:p>
                      <a:r>
                        <a:rPr lang="en-GB" sz="1600" dirty="0"/>
                        <a:t>Crowd sourcing local LMI via local partners</a:t>
                      </a:r>
                    </a:p>
                  </a:txBody>
                  <a:tcPr/>
                </a:tc>
                <a:tc>
                  <a:txBody>
                    <a:bodyPr/>
                    <a:lstStyle/>
                    <a:p>
                      <a:r>
                        <a:rPr lang="en-GB" sz="1600" i="0" dirty="0"/>
                        <a:t>Additional languages for local priority groups</a:t>
                      </a:r>
                    </a:p>
                  </a:txBody>
                  <a:tcPr/>
                </a:tc>
                <a:extLst>
                  <a:ext uri="{0D108BD9-81ED-4DB2-BD59-A6C34878D82A}">
                    <a16:rowId xmlns:a16="http://schemas.microsoft.com/office/drawing/2014/main" val="2698804166"/>
                  </a:ext>
                </a:extLst>
              </a:tr>
              <a:tr h="545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Job information (local salary/ LMI projections)</a:t>
                      </a:r>
                    </a:p>
                  </a:txBody>
                  <a:tcPr/>
                </a:tc>
                <a:tc>
                  <a:txBody>
                    <a:bodyPr/>
                    <a:lstStyle/>
                    <a:p>
                      <a:r>
                        <a:rPr lang="en-GB" sz="1600" dirty="0"/>
                        <a:t>Local FE course-occupational mapping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Integration of encouraging/ motivational information</a:t>
                      </a:r>
                    </a:p>
                  </a:txBody>
                  <a:tcPr/>
                </a:tc>
                <a:tc>
                  <a:txBody>
                    <a:bodyPr/>
                    <a:lstStyle/>
                    <a:p>
                      <a:r>
                        <a:rPr lang="en-GB" sz="1600" dirty="0"/>
                        <a:t>Motivational coaching flow</a:t>
                      </a:r>
                    </a:p>
                  </a:txBody>
                  <a:tcPr/>
                </a:tc>
                <a:extLst>
                  <a:ext uri="{0D108BD9-81ED-4DB2-BD59-A6C34878D82A}">
                    <a16:rowId xmlns:a16="http://schemas.microsoft.com/office/drawing/2014/main" val="1858613064"/>
                  </a:ext>
                </a:extLst>
              </a:tr>
              <a:tr h="7546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Job vacancy search</a:t>
                      </a:r>
                    </a:p>
                    <a:p>
                      <a:endParaRPr lang="en-GB" sz="1600" dirty="0"/>
                    </a:p>
                  </a:txBody>
                  <a:tcPr/>
                </a:tc>
                <a:tc>
                  <a:txBody>
                    <a:bodyPr/>
                    <a:lstStyle/>
                    <a:p>
                      <a:r>
                        <a:rPr lang="en-GB" sz="1600" dirty="0"/>
                        <a:t>Guided skills self-assessment &amp; occupation matches </a:t>
                      </a:r>
                    </a:p>
                  </a:txBody>
                  <a:tcPr/>
                </a:tc>
                <a:tc>
                  <a:txBody>
                    <a:bodyPr/>
                    <a:lstStyle/>
                    <a:p>
                      <a:r>
                        <a:rPr lang="en-GB" sz="1600" dirty="0"/>
                        <a:t>Auto-suggestion of standard job titles</a:t>
                      </a:r>
                    </a:p>
                  </a:txBody>
                  <a:tcPr/>
                </a:tc>
                <a:tc>
                  <a:txBody>
                    <a:bodyPr/>
                    <a:lstStyle/>
                    <a:p>
                      <a:r>
                        <a:rPr lang="en-GB" sz="1600" dirty="0"/>
                        <a:t>Audio interface</a:t>
                      </a:r>
                    </a:p>
                  </a:txBody>
                  <a:tcPr/>
                </a:tc>
                <a:extLst>
                  <a:ext uri="{0D108BD9-81ED-4DB2-BD59-A6C34878D82A}">
                    <a16:rowId xmlns:a16="http://schemas.microsoft.com/office/drawing/2014/main" val="3748815539"/>
                  </a:ext>
                </a:extLst>
              </a:tr>
              <a:tr h="545224">
                <a:tc>
                  <a:txBody>
                    <a:bodyPr/>
                    <a:lstStyle/>
                    <a:p>
                      <a:r>
                        <a:rPr lang="en-GB" sz="1600" dirty="0"/>
                        <a:t>Volunteering opportunities</a:t>
                      </a:r>
                    </a:p>
                  </a:txBody>
                  <a:tcPr/>
                </a:tc>
                <a:tc>
                  <a:txBody>
                    <a:bodyPr/>
                    <a:lstStyle/>
                    <a:p>
                      <a:r>
                        <a:rPr lang="en-GB" sz="1600" dirty="0"/>
                        <a:t>About Me module &amp; transcript export for advisers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Improved UI (staggered text, </a:t>
                      </a:r>
                    </a:p>
                    <a:p>
                      <a:r>
                        <a:rPr lang="en-GB" sz="1600" dirty="0"/>
                        <a:t>pauses/’thinking’ icons)</a:t>
                      </a:r>
                    </a:p>
                  </a:txBody>
                  <a:tcPr/>
                </a:tc>
                <a:tc>
                  <a:txBody>
                    <a:bodyPr/>
                    <a:lstStyle/>
                    <a:p>
                      <a:r>
                        <a:rPr lang="en-GB" sz="1600" dirty="0"/>
                        <a:t>Ongoing tailoring to local data/services (per instance)</a:t>
                      </a:r>
                    </a:p>
                  </a:txBody>
                  <a:tcPr/>
                </a:tc>
                <a:extLst>
                  <a:ext uri="{0D108BD9-81ED-4DB2-BD59-A6C34878D82A}">
                    <a16:rowId xmlns:a16="http://schemas.microsoft.com/office/drawing/2014/main" val="1001331901"/>
                  </a:ext>
                </a:extLst>
              </a:tr>
              <a:tr h="754699">
                <a:tc>
                  <a:txBody>
                    <a:bodyPr/>
                    <a:lstStyle/>
                    <a:p>
                      <a:r>
                        <a:rPr lang="en-GB" sz="1600" dirty="0"/>
                        <a:t>CV support / self-employment advice</a:t>
                      </a:r>
                    </a:p>
                  </a:txBody>
                  <a:tcPr/>
                </a:tc>
                <a:tc>
                  <a:txBody>
                    <a:bodyPr/>
                    <a:lstStyle/>
                    <a:p>
                      <a:r>
                        <a:rPr lang="en-GB" sz="1600" dirty="0"/>
                        <a:t>New dialogues, incl. sign-posting for legal / rights advice</a:t>
                      </a:r>
                    </a:p>
                  </a:txBody>
                  <a:tcPr/>
                </a:tc>
                <a:tc>
                  <a:txBody>
                    <a:bodyPr/>
                    <a:lstStyle/>
                    <a:p>
                      <a:r>
                        <a:rPr lang="en-GB" sz="1600" dirty="0"/>
                        <a:t>Qualitative forecast insights on role risks/opportunities</a:t>
                      </a:r>
                    </a:p>
                  </a:txBody>
                  <a:tcPr/>
                </a:tc>
                <a:tc>
                  <a:txBody>
                    <a:bodyPr/>
                    <a:lstStyle/>
                    <a:p>
                      <a:endParaRPr lang="en-GB" sz="1600" dirty="0"/>
                    </a:p>
                  </a:txBody>
                  <a:tcPr/>
                </a:tc>
                <a:extLst>
                  <a:ext uri="{0D108BD9-81ED-4DB2-BD59-A6C34878D82A}">
                    <a16:rowId xmlns:a16="http://schemas.microsoft.com/office/drawing/2014/main" val="4284745147"/>
                  </a:ext>
                </a:extLst>
              </a:tr>
              <a:tr h="315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Training search (ESFA)</a:t>
                      </a:r>
                    </a:p>
                  </a:txBody>
                  <a:tcPr/>
                </a:tc>
                <a:tc>
                  <a:txBody>
                    <a:bodyPr/>
                    <a:lstStyle/>
                    <a:p>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Tools for careers advisors</a:t>
                      </a:r>
                    </a:p>
                  </a:txBody>
                  <a:tcPr/>
                </a:tc>
                <a:tc>
                  <a:txBody>
                    <a:bodyPr/>
                    <a:lstStyle/>
                    <a:p>
                      <a:endParaRPr lang="en-GB" sz="1600" dirty="0"/>
                    </a:p>
                  </a:txBody>
                  <a:tcPr/>
                </a:tc>
                <a:extLst>
                  <a:ext uri="{0D108BD9-81ED-4DB2-BD59-A6C34878D82A}">
                    <a16:rowId xmlns:a16="http://schemas.microsoft.com/office/drawing/2014/main" val="1034287970"/>
                  </a:ext>
                </a:extLst>
              </a:tr>
              <a:tr h="315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Human referrals</a:t>
                      </a:r>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val="555343885"/>
                  </a:ext>
                </a:extLst>
              </a:tr>
              <a:tr h="315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Role videos (iCould)</a:t>
                      </a:r>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val="3663255068"/>
                  </a:ext>
                </a:extLst>
              </a:tr>
            </a:tbl>
          </a:graphicData>
        </a:graphic>
      </p:graphicFrame>
      <p:sp>
        <p:nvSpPr>
          <p:cNvPr id="9" name="Title 1">
            <a:extLst>
              <a:ext uri="{FF2B5EF4-FFF2-40B4-BE49-F238E27FC236}">
                <a16:creationId xmlns:a16="http://schemas.microsoft.com/office/drawing/2014/main" id="{0B091B3D-47F2-4D59-9F54-7BCCD6E584FC}"/>
              </a:ext>
            </a:extLst>
          </p:cNvPr>
          <p:cNvSpPr txBox="1">
            <a:spLocks/>
          </p:cNvSpPr>
          <p:nvPr/>
        </p:nvSpPr>
        <p:spPr>
          <a:xfrm>
            <a:off x="814769" y="6601963"/>
            <a:ext cx="8499529" cy="171483"/>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200" dirty="0">
                <a:solidFill>
                  <a:srgbClr val="009999"/>
                </a:solidFill>
              </a:rPr>
              <a:t>* Subject to funding and partner agreements (some in progress; others pending discussion); potential for pivot to a secondary-school facing service re-using many of the flows already in CiCi</a:t>
            </a:r>
          </a:p>
        </p:txBody>
      </p:sp>
    </p:spTree>
    <p:extLst>
      <p:ext uri="{BB962C8B-B14F-4D97-AF65-F5344CB8AC3E}">
        <p14:creationId xmlns:p14="http://schemas.microsoft.com/office/powerpoint/2010/main" val="3291651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FA59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F7246-7EC2-4A19-9ABB-9BB8FDC83863}"/>
              </a:ext>
            </a:extLst>
          </p:cNvPr>
          <p:cNvSpPr txBox="1"/>
          <p:nvPr/>
        </p:nvSpPr>
        <p:spPr>
          <a:xfrm>
            <a:off x="345908" y="557448"/>
            <a:ext cx="4867974" cy="2759825"/>
          </a:xfrm>
          <a:prstGeom prst="rect">
            <a:avLst/>
          </a:prstGeom>
        </p:spPr>
        <p:txBody>
          <a:bodyPr vert="horz" lIns="91440" tIns="45720" rIns="91440" bIns="45720" rtlCol="0" anchor="b">
            <a:normAutofit fontScale="70000" lnSpcReduction="20000"/>
          </a:bodyPr>
          <a:lstStyle/>
          <a:p>
            <a:pPr marL="0" marR="0" lvl="0" indent="0" algn="r" defTabSz="4572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Light" panose="020F0302020204030204"/>
                <a:ea typeface="+mn-ea"/>
                <a:cs typeface="+mn-cs"/>
              </a:rPr>
              <a:t>The CareerChat Team</a:t>
            </a:r>
          </a:p>
          <a:p>
            <a:pPr marL="0" marR="0" lvl="0" indent="0" algn="r" defTabSz="457200" rtl="0" eaLnBrk="1" fontAlgn="auto" latinLnBrk="0" hangingPunct="1">
              <a:lnSpc>
                <a:spcPct val="90000"/>
              </a:lnSpc>
              <a:spcBef>
                <a:spcPct val="0"/>
              </a:spcBef>
              <a:spcAft>
                <a:spcPts val="6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Light" panose="020F0302020204030204"/>
              <a:ea typeface="+mn-ea"/>
              <a:cs typeface="+mn-cs"/>
            </a:endParaRPr>
          </a:p>
          <a:p>
            <a:pPr marL="0" marR="0" lvl="0" indent="0" algn="l" defTabSz="457200" rtl="0" eaLnBrk="1" fontAlgn="auto" latinLnBrk="0" hangingPunct="1">
              <a:lnSpc>
                <a:spcPct val="90000"/>
              </a:lnSpc>
              <a:spcBef>
                <a:spcPct val="0"/>
              </a:spcBef>
              <a:spcAft>
                <a:spcPts val="60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Calibri Light" panose="020F0302020204030204"/>
                <a:ea typeface="+mn-ea"/>
                <a:cs typeface="+mn-cs"/>
              </a:rPr>
              <a:t>Our intent: </a:t>
            </a:r>
            <a:r>
              <a:rPr kumimoji="0" lang="en-GB" sz="4000" b="1" i="1" u="none" strike="noStrike" kern="1200" cap="none" spc="0" normalizeH="0" baseline="0" noProof="0" dirty="0">
                <a:ln>
                  <a:noFill/>
                </a:ln>
                <a:solidFill>
                  <a:srgbClr val="FFFFFF"/>
                </a:solidFill>
                <a:effectLst/>
                <a:uLnTx/>
                <a:uFillTx/>
                <a:latin typeface="Calibri Light" panose="020F0302020204030204"/>
                <a:ea typeface="+mn-ea"/>
                <a:cs typeface="+mn-cs"/>
              </a:rPr>
              <a:t>To </a:t>
            </a:r>
            <a:r>
              <a:rPr kumimoji="0" lang="en-GB" sz="4000" b="1" i="1" u="none" strike="noStrike" kern="1200" cap="none" spc="0" normalizeH="0" baseline="0" noProof="0">
                <a:ln>
                  <a:noFill/>
                </a:ln>
                <a:solidFill>
                  <a:srgbClr val="FFFFFF"/>
                </a:solidFill>
                <a:effectLst/>
                <a:uLnTx/>
                <a:uFillTx/>
                <a:latin typeface="Calibri Light" panose="020F0302020204030204"/>
                <a:ea typeface="+mn-ea"/>
                <a:cs typeface="+mn-cs"/>
              </a:rPr>
              <a:t>create a digital </a:t>
            </a:r>
            <a:r>
              <a:rPr kumimoji="0" lang="en-GB" sz="4000" b="1" i="1" u="none" strike="noStrike" kern="1200" cap="none" spc="0" normalizeH="0" baseline="0" noProof="0" dirty="0">
                <a:ln>
                  <a:noFill/>
                </a:ln>
                <a:solidFill>
                  <a:srgbClr val="FFFFFF"/>
                </a:solidFill>
                <a:effectLst/>
                <a:uLnTx/>
                <a:uFillTx/>
                <a:latin typeface="Calibri Light" panose="020F0302020204030204"/>
                <a:ea typeface="+mn-ea"/>
                <a:cs typeface="+mn-cs"/>
              </a:rPr>
              <a:t>solution where individuals and practitioners can easily and quickly access trustworthy careers information, advice and guidance all in one place.</a:t>
            </a:r>
            <a:endParaRPr kumimoji="0" lang="en-US" sz="4000" b="1" i="1" u="none" strike="noStrike" kern="1200" cap="none" spc="0" normalizeH="0" baseline="0" noProof="0" dirty="0">
              <a:ln>
                <a:noFill/>
              </a:ln>
              <a:solidFill>
                <a:srgbClr val="FFFFFF"/>
              </a:solidFill>
              <a:effectLst/>
              <a:uLnTx/>
              <a:uFillTx/>
              <a:latin typeface="Calibri Light" panose="020F0302020204030204"/>
              <a:ea typeface="+mn-ea"/>
              <a:cs typeface="+mn-cs"/>
            </a:endParaRPr>
          </a:p>
        </p:txBody>
      </p:sp>
      <p:pic>
        <p:nvPicPr>
          <p:cNvPr id="11" name="Picture 10">
            <a:extLst>
              <a:ext uri="{FF2B5EF4-FFF2-40B4-BE49-F238E27FC236}">
                <a16:creationId xmlns:a16="http://schemas.microsoft.com/office/drawing/2014/main" id="{80D38BE0-9858-4828-BD02-6F6BD618903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4844" y="631421"/>
            <a:ext cx="768985" cy="906780"/>
          </a:xfrm>
          <a:prstGeom prst="rect">
            <a:avLst/>
          </a:prstGeom>
          <a:noFill/>
          <a:ln>
            <a:noFill/>
          </a:ln>
        </p:spPr>
      </p:pic>
      <p:sp>
        <p:nvSpPr>
          <p:cNvPr id="4" name="TextBox 3">
            <a:extLst>
              <a:ext uri="{FF2B5EF4-FFF2-40B4-BE49-F238E27FC236}">
                <a16:creationId xmlns:a16="http://schemas.microsoft.com/office/drawing/2014/main" id="{5EFB94DC-4CF1-418D-9EEC-64927ED06EC5}"/>
              </a:ext>
            </a:extLst>
          </p:cNvPr>
          <p:cNvSpPr txBox="1"/>
          <p:nvPr/>
        </p:nvSpPr>
        <p:spPr>
          <a:xfrm>
            <a:off x="7258708" y="530813"/>
            <a:ext cx="4505499"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Dr Deirdre Hughes OBE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An international and national careers specialist, researcher, trainer and careers consultant</a:t>
            </a:r>
          </a:p>
        </p:txBody>
      </p:sp>
      <p:pic>
        <p:nvPicPr>
          <p:cNvPr id="13" name="Picture 12">
            <a:extLst>
              <a:ext uri="{FF2B5EF4-FFF2-40B4-BE49-F238E27FC236}">
                <a16:creationId xmlns:a16="http://schemas.microsoft.com/office/drawing/2014/main" id="{23C87B22-4014-4A3F-BE50-12D0152721A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4844" y="2280428"/>
            <a:ext cx="861060" cy="891540"/>
          </a:xfrm>
          <a:prstGeom prst="rect">
            <a:avLst/>
          </a:prstGeom>
          <a:noFill/>
          <a:ln>
            <a:noFill/>
          </a:ln>
        </p:spPr>
      </p:pic>
      <p:sp>
        <p:nvSpPr>
          <p:cNvPr id="5" name="TextBox 4">
            <a:extLst>
              <a:ext uri="{FF2B5EF4-FFF2-40B4-BE49-F238E27FC236}">
                <a16:creationId xmlns:a16="http://schemas.microsoft.com/office/drawing/2014/main" id="{59DBEFDC-08BC-46A6-AD2F-10BCA860E8CF}"/>
              </a:ext>
            </a:extLst>
          </p:cNvPr>
          <p:cNvSpPr txBox="1"/>
          <p:nvPr/>
        </p:nvSpPr>
        <p:spPr>
          <a:xfrm>
            <a:off x="7258708" y="2087674"/>
            <a:ext cx="4282752" cy="11387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body"/>
                <a:ea typeface="+mn-ea"/>
                <a:cs typeface="+mn-cs"/>
              </a:rPr>
              <a:t>Graham Attwell, </a:t>
            </a:r>
            <a:r>
              <a:rPr kumimoji="0" lang="en-GB" sz="1800" b="0" i="0" u="none" strike="noStrike" kern="1200" cap="none" spc="0" normalizeH="0" baseline="0" noProof="0" dirty="0">
                <a:ln>
                  <a:noFill/>
                </a:ln>
                <a:solidFill>
                  <a:prstClr val="black"/>
                </a:solidFill>
                <a:effectLst/>
                <a:uLnTx/>
                <a:uFillTx/>
                <a:latin typeface="Calibri body"/>
                <a:ea typeface="+mn-ea"/>
                <a:cs typeface="+mn-cs"/>
              </a:rPr>
              <a:t>Honorary Associate Professor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body"/>
                <a:ea typeface="+mn-ea"/>
                <a:cs typeface="+mn-cs"/>
              </a:rPr>
              <a:t>A Technology Enhanced Learning specialist </a:t>
            </a:r>
            <a:r>
              <a:rPr kumimoji="0" lang="en-GB" sz="1600" b="0" i="0" u="none" strike="noStrike" kern="1200" cap="none" spc="0" normalizeH="0" baseline="0" noProof="0">
                <a:ln>
                  <a:noFill/>
                </a:ln>
                <a:solidFill>
                  <a:prstClr val="white"/>
                </a:solidFill>
                <a:effectLst/>
                <a:uLnTx/>
                <a:uFillTx/>
                <a:latin typeface="Calibri body"/>
                <a:ea typeface="+mn-ea"/>
                <a:cs typeface="+mn-cs"/>
              </a:rPr>
              <a:t>and researcher, focused on labour market information</a:t>
            </a:r>
            <a:endParaRPr kumimoji="0" lang="en-GB" sz="1600" b="0" i="0" u="none" strike="noStrike" kern="1200" cap="none" spc="0" normalizeH="0" baseline="0" noProof="0" dirty="0">
              <a:ln>
                <a:noFill/>
              </a:ln>
              <a:solidFill>
                <a:prstClr val="white"/>
              </a:solidFill>
              <a:effectLst/>
              <a:uLnTx/>
              <a:uFillTx/>
              <a:latin typeface="Calibri body"/>
              <a:ea typeface="+mn-ea"/>
              <a:cs typeface="+mn-cs"/>
            </a:endParaRPr>
          </a:p>
        </p:txBody>
      </p:sp>
      <p:pic>
        <p:nvPicPr>
          <p:cNvPr id="15" name="Picture 14">
            <a:extLst>
              <a:ext uri="{FF2B5EF4-FFF2-40B4-BE49-F238E27FC236}">
                <a16:creationId xmlns:a16="http://schemas.microsoft.com/office/drawing/2014/main" id="{338006BE-B8FF-4280-AC74-9D764DAFE2E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134844" y="3798793"/>
            <a:ext cx="877570" cy="877570"/>
          </a:xfrm>
          <a:prstGeom prst="rect">
            <a:avLst/>
          </a:prstGeom>
          <a:noFill/>
          <a:ln>
            <a:noFill/>
          </a:ln>
        </p:spPr>
      </p:pic>
      <p:sp>
        <p:nvSpPr>
          <p:cNvPr id="6" name="TextBox 5">
            <a:extLst>
              <a:ext uri="{FF2B5EF4-FFF2-40B4-BE49-F238E27FC236}">
                <a16:creationId xmlns:a16="http://schemas.microsoft.com/office/drawing/2014/main" id="{9896FBE0-2763-4880-A9F2-61351858B60B}"/>
              </a:ext>
            </a:extLst>
          </p:cNvPr>
          <p:cNvSpPr txBox="1"/>
          <p:nvPr/>
        </p:nvSpPr>
        <p:spPr>
          <a:xfrm>
            <a:off x="7258708" y="3718730"/>
            <a:ext cx="3624349" cy="11387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body"/>
                <a:ea typeface="+mn-ea"/>
                <a:cs typeface="+mn-cs"/>
              </a:rPr>
              <a:t>George Bekiaridis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body"/>
                <a:ea typeface="+mn-ea"/>
                <a:cs typeface="+mn-cs"/>
              </a:rPr>
              <a:t>Senior bot developer and programmer, CiCi technical lead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08D1A4F8-3C74-4A09-971A-D298E4446BC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147544" y="5455433"/>
            <a:ext cx="852170" cy="852170"/>
          </a:xfrm>
          <a:prstGeom prst="rect">
            <a:avLst/>
          </a:prstGeom>
          <a:noFill/>
          <a:ln>
            <a:noFill/>
          </a:ln>
        </p:spPr>
      </p:pic>
      <p:sp>
        <p:nvSpPr>
          <p:cNvPr id="7" name="TextBox 6">
            <a:extLst>
              <a:ext uri="{FF2B5EF4-FFF2-40B4-BE49-F238E27FC236}">
                <a16:creationId xmlns:a16="http://schemas.microsoft.com/office/drawing/2014/main" id="{6017C548-6A4B-4BC5-A885-FF7F9DFF18BB}"/>
              </a:ext>
            </a:extLst>
          </p:cNvPr>
          <p:cNvSpPr txBox="1"/>
          <p:nvPr/>
        </p:nvSpPr>
        <p:spPr>
          <a:xfrm>
            <a:off x="7258708" y="5314116"/>
            <a:ext cx="3524596" cy="11387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body"/>
                <a:ea typeface="+mn-ea"/>
                <a:cs typeface="+mn-cs"/>
              </a:rPr>
              <a:t>Chris Percy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body"/>
                <a:ea typeface="+mn-ea"/>
                <a:cs typeface="+mn-cs"/>
              </a:rPr>
              <a:t>An economist and </a:t>
            </a:r>
            <a:r>
              <a:rPr kumimoji="0" lang="en-GB" sz="1600" b="0" i="0" u="none" strike="noStrike" kern="1200" cap="none" spc="0" normalizeH="0" baseline="0" noProof="0" dirty="0">
                <a:ln>
                  <a:noFill/>
                </a:ln>
                <a:solidFill>
                  <a:prstClr val="white"/>
                </a:solidFill>
                <a:effectLst/>
                <a:uLnTx/>
                <a:uFillTx/>
                <a:latin typeface="Calibri body"/>
                <a:ea typeface="+mn-ea"/>
                <a:cs typeface="+mn-cs"/>
              </a:rPr>
              <a:t>careers researcher with expertise in quantitative methods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941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EC9999-EED5-4564-9073-1F099BB2D906}"/>
              </a:ext>
            </a:extLst>
          </p:cNvPr>
          <p:cNvPicPr>
            <a:picLocks noChangeAspect="1"/>
          </p:cNvPicPr>
          <p:nvPr/>
        </p:nvPicPr>
        <p:blipFill>
          <a:blip r:embed="rId2"/>
          <a:stretch>
            <a:fillRect/>
          </a:stretch>
        </p:blipFill>
        <p:spPr>
          <a:xfrm>
            <a:off x="6082621" y="2202502"/>
            <a:ext cx="1148522" cy="1178098"/>
          </a:xfrm>
          <a:prstGeom prst="rect">
            <a:avLst/>
          </a:prstGeom>
        </p:spPr>
      </p:pic>
      <p:pic>
        <p:nvPicPr>
          <p:cNvPr id="8" name="Picture 7">
            <a:extLst>
              <a:ext uri="{FF2B5EF4-FFF2-40B4-BE49-F238E27FC236}">
                <a16:creationId xmlns:a16="http://schemas.microsoft.com/office/drawing/2014/main" id="{1B51DE6F-C9C3-4E0B-8659-388B611D5A9B}"/>
              </a:ext>
            </a:extLst>
          </p:cNvPr>
          <p:cNvPicPr>
            <a:picLocks noChangeAspect="1"/>
          </p:cNvPicPr>
          <p:nvPr/>
        </p:nvPicPr>
        <p:blipFill>
          <a:blip r:embed="rId3"/>
          <a:stretch>
            <a:fillRect/>
          </a:stretch>
        </p:blipFill>
        <p:spPr>
          <a:xfrm>
            <a:off x="7533078" y="1659661"/>
            <a:ext cx="1911571" cy="940517"/>
          </a:xfrm>
          <a:prstGeom prst="rect">
            <a:avLst/>
          </a:prstGeom>
        </p:spPr>
      </p:pic>
      <p:pic>
        <p:nvPicPr>
          <p:cNvPr id="9" name="Picture 8">
            <a:extLst>
              <a:ext uri="{FF2B5EF4-FFF2-40B4-BE49-F238E27FC236}">
                <a16:creationId xmlns:a16="http://schemas.microsoft.com/office/drawing/2014/main" id="{EA65D5C1-E9DC-4946-AF47-FC5071E023E0}"/>
              </a:ext>
            </a:extLst>
          </p:cNvPr>
          <p:cNvPicPr>
            <a:picLocks noChangeAspect="1"/>
          </p:cNvPicPr>
          <p:nvPr/>
        </p:nvPicPr>
        <p:blipFill>
          <a:blip r:embed="rId4"/>
          <a:stretch>
            <a:fillRect/>
          </a:stretch>
        </p:blipFill>
        <p:spPr>
          <a:xfrm>
            <a:off x="5815760" y="3822875"/>
            <a:ext cx="1679497" cy="940518"/>
          </a:xfrm>
          <a:prstGeom prst="rect">
            <a:avLst/>
          </a:prstGeom>
        </p:spPr>
      </p:pic>
      <p:pic>
        <p:nvPicPr>
          <p:cNvPr id="12" name="Picture 11">
            <a:extLst>
              <a:ext uri="{FF2B5EF4-FFF2-40B4-BE49-F238E27FC236}">
                <a16:creationId xmlns:a16="http://schemas.microsoft.com/office/drawing/2014/main" id="{8A005173-17B0-4355-A45D-41804871F09C}"/>
              </a:ext>
            </a:extLst>
          </p:cNvPr>
          <p:cNvPicPr>
            <a:picLocks noChangeAspect="1"/>
          </p:cNvPicPr>
          <p:nvPr/>
        </p:nvPicPr>
        <p:blipFill>
          <a:blip r:embed="rId5"/>
          <a:stretch>
            <a:fillRect/>
          </a:stretch>
        </p:blipFill>
        <p:spPr>
          <a:xfrm>
            <a:off x="9816317" y="1733305"/>
            <a:ext cx="1852185" cy="1256265"/>
          </a:xfrm>
          <a:prstGeom prst="rect">
            <a:avLst/>
          </a:prstGeom>
        </p:spPr>
      </p:pic>
      <p:pic>
        <p:nvPicPr>
          <p:cNvPr id="14" name="Picture 13">
            <a:extLst>
              <a:ext uri="{FF2B5EF4-FFF2-40B4-BE49-F238E27FC236}">
                <a16:creationId xmlns:a16="http://schemas.microsoft.com/office/drawing/2014/main" id="{033DEDB9-EAE6-44E8-847C-213E4086D437}"/>
              </a:ext>
            </a:extLst>
          </p:cNvPr>
          <p:cNvPicPr>
            <a:picLocks noChangeAspect="1"/>
          </p:cNvPicPr>
          <p:nvPr/>
        </p:nvPicPr>
        <p:blipFill>
          <a:blip r:embed="rId6"/>
          <a:stretch>
            <a:fillRect/>
          </a:stretch>
        </p:blipFill>
        <p:spPr>
          <a:xfrm>
            <a:off x="7462144" y="2784771"/>
            <a:ext cx="1800433" cy="934096"/>
          </a:xfrm>
          <a:prstGeom prst="rect">
            <a:avLst/>
          </a:prstGeom>
        </p:spPr>
      </p:pic>
      <p:pic>
        <p:nvPicPr>
          <p:cNvPr id="16" name="Picture 15">
            <a:extLst>
              <a:ext uri="{FF2B5EF4-FFF2-40B4-BE49-F238E27FC236}">
                <a16:creationId xmlns:a16="http://schemas.microsoft.com/office/drawing/2014/main" id="{9B86FBED-A56F-4411-BCD5-26512BCE0D8E}"/>
              </a:ext>
            </a:extLst>
          </p:cNvPr>
          <p:cNvPicPr>
            <a:picLocks noChangeAspect="1"/>
          </p:cNvPicPr>
          <p:nvPr/>
        </p:nvPicPr>
        <p:blipFill>
          <a:blip r:embed="rId7"/>
          <a:stretch>
            <a:fillRect/>
          </a:stretch>
        </p:blipFill>
        <p:spPr>
          <a:xfrm>
            <a:off x="10081550" y="3164507"/>
            <a:ext cx="1818062" cy="1108720"/>
          </a:xfrm>
          <a:prstGeom prst="rect">
            <a:avLst/>
          </a:prstGeom>
        </p:spPr>
      </p:pic>
      <p:pic>
        <p:nvPicPr>
          <p:cNvPr id="18" name="Picture 17">
            <a:extLst>
              <a:ext uri="{FF2B5EF4-FFF2-40B4-BE49-F238E27FC236}">
                <a16:creationId xmlns:a16="http://schemas.microsoft.com/office/drawing/2014/main" id="{A8888160-090E-4EE0-B72B-C6C7D6A8BF1E}"/>
              </a:ext>
            </a:extLst>
          </p:cNvPr>
          <p:cNvPicPr>
            <a:picLocks noChangeAspect="1"/>
          </p:cNvPicPr>
          <p:nvPr/>
        </p:nvPicPr>
        <p:blipFill>
          <a:blip r:embed="rId8"/>
          <a:stretch>
            <a:fillRect/>
          </a:stretch>
        </p:blipFill>
        <p:spPr>
          <a:xfrm>
            <a:off x="6082621" y="5512640"/>
            <a:ext cx="2086025" cy="616049"/>
          </a:xfrm>
          <a:prstGeom prst="rect">
            <a:avLst/>
          </a:prstGeom>
        </p:spPr>
      </p:pic>
      <p:pic>
        <p:nvPicPr>
          <p:cNvPr id="20" name="Picture 19">
            <a:extLst>
              <a:ext uri="{FF2B5EF4-FFF2-40B4-BE49-F238E27FC236}">
                <a16:creationId xmlns:a16="http://schemas.microsoft.com/office/drawing/2014/main" id="{0FBF7357-829C-45E3-8500-531ED9BBE632}"/>
              </a:ext>
            </a:extLst>
          </p:cNvPr>
          <p:cNvPicPr>
            <a:picLocks noChangeAspect="1"/>
          </p:cNvPicPr>
          <p:nvPr/>
        </p:nvPicPr>
        <p:blipFill>
          <a:blip r:embed="rId9"/>
          <a:stretch>
            <a:fillRect/>
          </a:stretch>
        </p:blipFill>
        <p:spPr>
          <a:xfrm>
            <a:off x="10137154" y="4537534"/>
            <a:ext cx="1706853" cy="710799"/>
          </a:xfrm>
          <a:prstGeom prst="rect">
            <a:avLst/>
          </a:prstGeom>
        </p:spPr>
      </p:pic>
      <p:pic>
        <p:nvPicPr>
          <p:cNvPr id="22" name="Picture 21">
            <a:extLst>
              <a:ext uri="{FF2B5EF4-FFF2-40B4-BE49-F238E27FC236}">
                <a16:creationId xmlns:a16="http://schemas.microsoft.com/office/drawing/2014/main" id="{3F6DC9EF-17EF-4779-AB67-24A9910CEADC}"/>
              </a:ext>
            </a:extLst>
          </p:cNvPr>
          <p:cNvPicPr>
            <a:picLocks noChangeAspect="1"/>
          </p:cNvPicPr>
          <p:nvPr/>
        </p:nvPicPr>
        <p:blipFill>
          <a:blip r:embed="rId10"/>
          <a:stretch>
            <a:fillRect/>
          </a:stretch>
        </p:blipFill>
        <p:spPr>
          <a:xfrm>
            <a:off x="7676348" y="3903460"/>
            <a:ext cx="1372023" cy="1070480"/>
          </a:xfrm>
          <a:prstGeom prst="rect">
            <a:avLst/>
          </a:prstGeom>
        </p:spPr>
      </p:pic>
      <p:pic>
        <p:nvPicPr>
          <p:cNvPr id="24" name="Picture 23">
            <a:extLst>
              <a:ext uri="{FF2B5EF4-FFF2-40B4-BE49-F238E27FC236}">
                <a16:creationId xmlns:a16="http://schemas.microsoft.com/office/drawing/2014/main" id="{9B5483B0-78EB-4A17-9469-959C6C0BC7BF}"/>
              </a:ext>
            </a:extLst>
          </p:cNvPr>
          <p:cNvPicPr>
            <a:picLocks noChangeAspect="1"/>
          </p:cNvPicPr>
          <p:nvPr/>
        </p:nvPicPr>
        <p:blipFill>
          <a:blip r:embed="rId11"/>
          <a:stretch>
            <a:fillRect/>
          </a:stretch>
        </p:blipFill>
        <p:spPr>
          <a:xfrm>
            <a:off x="8955242" y="5512640"/>
            <a:ext cx="2609317" cy="846640"/>
          </a:xfrm>
          <a:prstGeom prst="rect">
            <a:avLst/>
          </a:prstGeom>
        </p:spPr>
      </p:pic>
      <p:sp>
        <p:nvSpPr>
          <p:cNvPr id="13" name="Title 1">
            <a:extLst>
              <a:ext uri="{FF2B5EF4-FFF2-40B4-BE49-F238E27FC236}">
                <a16:creationId xmlns:a16="http://schemas.microsoft.com/office/drawing/2014/main" id="{D933A5B4-D568-4041-B5C8-0041EFFBEAC5}"/>
              </a:ext>
            </a:extLst>
          </p:cNvPr>
          <p:cNvSpPr txBox="1">
            <a:spLocks/>
          </p:cNvSpPr>
          <p:nvPr/>
        </p:nvSpPr>
        <p:spPr>
          <a:xfrm>
            <a:off x="119611" y="-205490"/>
            <a:ext cx="11665102" cy="145405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100" b="1" dirty="0">
                <a:solidFill>
                  <a:srgbClr val="000000"/>
                </a:solidFill>
              </a:rPr>
              <a:t>CiCi so far: </a:t>
            </a:r>
          </a:p>
          <a:p>
            <a:r>
              <a:rPr lang="en-GB" sz="3100" b="1" dirty="0">
                <a:solidFill>
                  <a:srgbClr val="000000"/>
                </a:solidFill>
              </a:rPr>
              <a:t>Working with Partners, Practitioners and Volunteers to get the idea right</a:t>
            </a:r>
          </a:p>
        </p:txBody>
      </p:sp>
      <p:sp>
        <p:nvSpPr>
          <p:cNvPr id="15" name="Content Placeholder 2">
            <a:extLst>
              <a:ext uri="{FF2B5EF4-FFF2-40B4-BE49-F238E27FC236}">
                <a16:creationId xmlns:a16="http://schemas.microsoft.com/office/drawing/2014/main" id="{A0F29ADD-D003-4AD9-8ECB-4E76FF2DBA45}"/>
              </a:ext>
            </a:extLst>
          </p:cNvPr>
          <p:cNvSpPr txBox="1">
            <a:spLocks/>
          </p:cNvSpPr>
          <p:nvPr/>
        </p:nvSpPr>
        <p:spPr>
          <a:xfrm>
            <a:off x="382665" y="1659661"/>
            <a:ext cx="5194458" cy="5055160"/>
          </a:xfrm>
          <a:prstGeom prst="rect">
            <a:avLst/>
          </a:prstGeom>
        </p:spPr>
        <p:txBody>
          <a:bodyPr vert="horz" lIns="91440" tIns="45720" rIns="91440" bIns="45720" rtlCol="0" anchor="ctr">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b="1" dirty="0">
                <a:solidFill>
                  <a:srgbClr val="5FA59F"/>
                </a:solidFill>
                <a:latin typeface="Calibri" panose="020F0502020204030204" pitchFamily="34" charset="0"/>
              </a:rPr>
              <a:t>Development, testing and contracts</a:t>
            </a:r>
          </a:p>
          <a:p>
            <a:pPr marL="342900" indent="-342900" algn="l">
              <a:buFont typeface="Arial" panose="020B0604020202020204" pitchFamily="34" charset="0"/>
              <a:buChar char="•"/>
            </a:pPr>
            <a:r>
              <a:rPr lang="en-GB" sz="1800" b="1" dirty="0">
                <a:solidFill>
                  <a:srgbClr val="000000"/>
                </a:solidFill>
                <a:latin typeface="Calibri" panose="020F0502020204030204" pitchFamily="34" charset="0"/>
              </a:rPr>
              <a:t>Tech dev seed funding from Nesta and the Department for Education (£50k)</a:t>
            </a:r>
          </a:p>
          <a:p>
            <a:pPr marL="342900" indent="-342900" algn="l">
              <a:buFont typeface="Arial" panose="020B0604020202020204" pitchFamily="34" charset="0"/>
              <a:buChar char="•"/>
            </a:pPr>
            <a:r>
              <a:rPr lang="en-GB" sz="1800" b="1" dirty="0">
                <a:solidFill>
                  <a:srgbClr val="000000"/>
                </a:solidFill>
                <a:latin typeface="Calibri" panose="020F0502020204030204" pitchFamily="34" charset="0"/>
              </a:rPr>
              <a:t>60 careers professionals in SuperUser groups in 3 cities to shape initial design (Derby, Bristol, Newcastle)</a:t>
            </a:r>
          </a:p>
          <a:p>
            <a:pPr marL="342900" indent="-342900" algn="l">
              <a:buFont typeface="Arial" panose="020B0604020202020204" pitchFamily="34" charset="0"/>
              <a:buChar char="•"/>
            </a:pPr>
            <a:r>
              <a:rPr lang="en-GB" sz="1800" b="1" dirty="0">
                <a:solidFill>
                  <a:srgbClr val="000000"/>
                </a:solidFill>
                <a:latin typeface="Calibri" panose="020F0502020204030204" pitchFamily="34" charset="0"/>
              </a:rPr>
              <a:t>Prototype tested by 136 volunteer users </a:t>
            </a:r>
          </a:p>
          <a:p>
            <a:pPr marL="342900" indent="-342900" algn="l">
              <a:buFont typeface="Arial" panose="020B0604020202020204" pitchFamily="34" charset="0"/>
              <a:buChar char="•"/>
            </a:pPr>
            <a:r>
              <a:rPr lang="en-GB" sz="1800" b="1" dirty="0">
                <a:solidFill>
                  <a:srgbClr val="000000"/>
                </a:solidFill>
                <a:latin typeface="Calibri" panose="020F0502020204030204" pitchFamily="34" charset="0"/>
              </a:rPr>
              <a:t>Field testing with careers practitioners  underway summer 2021</a:t>
            </a:r>
          </a:p>
          <a:p>
            <a:pPr marL="342900" indent="-342900" algn="l">
              <a:buFont typeface="Arial" panose="020B0604020202020204" pitchFamily="34" charset="0"/>
              <a:buChar char="•"/>
            </a:pPr>
            <a:r>
              <a:rPr lang="en-GB" sz="1800" b="1" dirty="0">
                <a:solidFill>
                  <a:srgbClr val="000000"/>
                </a:solidFill>
                <a:latin typeface="Calibri" panose="020F0502020204030204" pitchFamily="34" charset="0"/>
              </a:rPr>
              <a:t>FE college-tailored implementation under contract</a:t>
            </a:r>
          </a:p>
          <a:p>
            <a:pPr marL="342900" indent="-342900" algn="l">
              <a:buFont typeface="Arial" panose="020B0604020202020204" pitchFamily="34" charset="0"/>
              <a:buChar char="•"/>
            </a:pPr>
            <a:r>
              <a:rPr lang="en-GB" sz="1800" b="1" dirty="0">
                <a:solidFill>
                  <a:srgbClr val="000000"/>
                </a:solidFill>
                <a:latin typeface="Calibri" panose="020F0502020204030204" pitchFamily="34" charset="0"/>
              </a:rPr>
              <a:t>Discussions underway for secondary school </a:t>
            </a:r>
            <a:r>
              <a:rPr lang="en-GB" sz="1800" b="1">
                <a:solidFill>
                  <a:srgbClr val="000000"/>
                </a:solidFill>
                <a:latin typeface="Calibri" panose="020F0502020204030204" pitchFamily="34" charset="0"/>
              </a:rPr>
              <a:t>service &amp; a higher education pilot (initially aimed at applicants)</a:t>
            </a:r>
            <a:endParaRPr lang="en-GB" sz="1800" b="1" dirty="0">
              <a:solidFill>
                <a:srgbClr val="000000"/>
              </a:solidFill>
              <a:latin typeface="Calibri" panose="020F0502020204030204" pitchFamily="34" charset="0"/>
            </a:endParaRPr>
          </a:p>
          <a:p>
            <a:pPr algn="l"/>
            <a:r>
              <a:rPr lang="en-GB" sz="1800" b="1" dirty="0">
                <a:solidFill>
                  <a:srgbClr val="5FA59F"/>
                </a:solidFill>
                <a:latin typeface="Calibri" panose="020F0502020204030204" pitchFamily="34" charset="0"/>
              </a:rPr>
              <a:t>Recognition and coverage</a:t>
            </a:r>
          </a:p>
          <a:p>
            <a:pPr marL="342900" indent="-342900" algn="l">
              <a:buFont typeface="Arial" panose="020B0604020202020204" pitchFamily="34" charset="0"/>
              <a:buChar char="•"/>
            </a:pPr>
            <a:r>
              <a:rPr lang="en-GB" sz="1800" b="1" dirty="0">
                <a:solidFill>
                  <a:srgbClr val="000000"/>
                </a:solidFill>
                <a:latin typeface="Calibri" panose="020F0502020204030204" pitchFamily="34" charset="0"/>
              </a:rPr>
              <a:t>UK Prize Finalist, CareerTech Challenge 2020</a:t>
            </a:r>
          </a:p>
          <a:p>
            <a:pPr marL="342900" indent="-342900" algn="l">
              <a:buFont typeface="Arial" panose="020B0604020202020204" pitchFamily="34" charset="0"/>
              <a:buChar char="•"/>
            </a:pPr>
            <a:r>
              <a:rPr lang="en-GB" sz="1800" b="1" dirty="0">
                <a:solidFill>
                  <a:srgbClr val="000000"/>
                </a:solidFill>
                <a:latin typeface="Calibri" panose="020F0502020204030204" pitchFamily="34" charset="0"/>
              </a:rPr>
              <a:t>Shortlisted by UK Career Development Institute’s National Award for Best Practice Research and Innovation in the Use of Technology 2021</a:t>
            </a:r>
          </a:p>
          <a:p>
            <a:pPr marL="342900" indent="-342900" algn="l">
              <a:buFont typeface="Arial" panose="020B0604020202020204" pitchFamily="34" charset="0"/>
              <a:buChar char="•"/>
            </a:pPr>
            <a:r>
              <a:rPr lang="en-GB" sz="1800" b="1" dirty="0">
                <a:solidFill>
                  <a:srgbClr val="000000"/>
                </a:solidFill>
                <a:latin typeface="Calibri" panose="020F0502020204030204" pitchFamily="34" charset="0"/>
              </a:rPr>
              <a:t>Featured in Forbes, FE News, blogs with the Institute for Employability Practitioners (IEP) and the UK Employment Related Services Association (ERSA), the IEP journal, and the Careers Matters profession magazine</a:t>
            </a:r>
          </a:p>
          <a:p>
            <a:pPr marL="285750" indent="-285750" algn="l">
              <a:buFont typeface="Wingdings" panose="05000000000000000000" pitchFamily="2" charset="2"/>
              <a:buChar char="à"/>
            </a:pPr>
            <a:r>
              <a:rPr lang="en-GB" sz="1800" b="1" dirty="0">
                <a:solidFill>
                  <a:srgbClr val="5FA59F"/>
                </a:solidFill>
                <a:latin typeface="Calibri" panose="020F0502020204030204" pitchFamily="34" charset="0"/>
              </a:rPr>
              <a:t>Currently seeking further tech development and   operational pilot partners</a:t>
            </a:r>
          </a:p>
        </p:txBody>
      </p:sp>
    </p:spTree>
    <p:extLst>
      <p:ext uri="{BB962C8B-B14F-4D97-AF65-F5344CB8AC3E}">
        <p14:creationId xmlns:p14="http://schemas.microsoft.com/office/powerpoint/2010/main" val="2382679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AB6F4-FBB0-4A57-9389-4ADC22CF654F}"/>
              </a:ext>
            </a:extLst>
          </p:cNvPr>
          <p:cNvSpPr>
            <a:spLocks noGrp="1"/>
          </p:cNvSpPr>
          <p:nvPr>
            <p:ph type="title"/>
          </p:nvPr>
        </p:nvSpPr>
        <p:spPr>
          <a:xfrm>
            <a:off x="-2" y="0"/>
            <a:ext cx="4654296" cy="6858000"/>
          </a:xfrm>
          <a:solidFill>
            <a:srgbClr val="5FA59F"/>
          </a:solidFill>
        </p:spPr>
        <p:txBody>
          <a:bodyPr>
            <a:normAutofit/>
          </a:bodyPr>
          <a:lstStyle/>
          <a:p>
            <a:pPr algn="ctr"/>
            <a:br>
              <a:rPr lang="en-GB" dirty="0">
                <a:solidFill>
                  <a:schemeClr val="bg1"/>
                </a:solidFill>
              </a:rPr>
            </a:br>
            <a:br>
              <a:rPr lang="en-GB">
                <a:solidFill>
                  <a:schemeClr val="bg1"/>
                </a:solidFill>
              </a:rPr>
            </a:br>
            <a:br>
              <a:rPr lang="en-GB">
                <a:solidFill>
                  <a:schemeClr val="bg1"/>
                </a:solidFill>
              </a:rPr>
            </a:br>
            <a:br>
              <a:rPr lang="en-GB">
                <a:solidFill>
                  <a:schemeClr val="bg1"/>
                </a:solidFill>
              </a:rPr>
            </a:br>
            <a:br>
              <a:rPr lang="en-GB">
                <a:solidFill>
                  <a:schemeClr val="bg1"/>
                </a:solidFill>
              </a:rPr>
            </a:br>
            <a:r>
              <a:rPr lang="en-GB">
                <a:solidFill>
                  <a:schemeClr val="bg1"/>
                </a:solidFill>
              </a:rPr>
              <a:t>Modules live in CiCi prototype</a:t>
            </a:r>
            <a:br>
              <a:rPr lang="en-GB">
                <a:solidFill>
                  <a:schemeClr val="bg1"/>
                </a:solidFill>
              </a:rPr>
            </a:br>
            <a:r>
              <a:rPr lang="en-GB">
                <a:solidFill>
                  <a:schemeClr val="bg1"/>
                </a:solidFill>
              </a:rPr>
              <a:t>+ more in dev plan</a:t>
            </a:r>
            <a:br>
              <a:rPr lang="en-GB" dirty="0">
                <a:solidFill>
                  <a:schemeClr val="bg1"/>
                </a:solidFill>
              </a:rPr>
            </a:br>
            <a:br>
              <a:rPr lang="en-GB" dirty="0">
                <a:solidFill>
                  <a:schemeClr val="bg1"/>
                </a:solidFill>
              </a:rPr>
            </a:br>
            <a:endParaRPr lang="en-GB" dirty="0">
              <a:solidFill>
                <a:schemeClr val="bg1"/>
              </a:solidFill>
            </a:endParaRPr>
          </a:p>
        </p:txBody>
      </p:sp>
      <p:graphicFrame>
        <p:nvGraphicFramePr>
          <p:cNvPr id="12" name="Content Placeholder 2">
            <a:extLst>
              <a:ext uri="{FF2B5EF4-FFF2-40B4-BE49-F238E27FC236}">
                <a16:creationId xmlns:a16="http://schemas.microsoft.com/office/drawing/2014/main" id="{D0B260E8-1663-40B7-91C2-2FCD13CBED6A}"/>
              </a:ext>
            </a:extLst>
          </p:cNvPr>
          <p:cNvGraphicFramePr>
            <a:graphicFrameLocks noGrp="1"/>
          </p:cNvGraphicFramePr>
          <p:nvPr>
            <p:ph idx="1"/>
          </p:nvPr>
        </p:nvGraphicFramePr>
        <p:xfrm>
          <a:off x="5087389" y="540327"/>
          <a:ext cx="6259484" cy="5659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Icon&#10;&#10;Description automatically generated with medium confidence">
            <a:extLst>
              <a:ext uri="{FF2B5EF4-FFF2-40B4-BE49-F238E27FC236}">
                <a16:creationId xmlns:a16="http://schemas.microsoft.com/office/drawing/2014/main" id="{21D94941-6FEC-43D9-BA0B-5E6F7F97C8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5127" y="462646"/>
            <a:ext cx="2800741" cy="2095792"/>
          </a:xfrm>
          <a:prstGeom prst="rect">
            <a:avLst/>
          </a:prstGeom>
        </p:spPr>
      </p:pic>
    </p:spTree>
    <p:extLst>
      <p:ext uri="{BB962C8B-B14F-4D97-AF65-F5344CB8AC3E}">
        <p14:creationId xmlns:p14="http://schemas.microsoft.com/office/powerpoint/2010/main" val="2357355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Graphical user interface, text, application, chat or text message&#10;&#10;Description automatically generated">
            <a:extLst>
              <a:ext uri="{FF2B5EF4-FFF2-40B4-BE49-F238E27FC236}">
                <a16:creationId xmlns:a16="http://schemas.microsoft.com/office/drawing/2014/main" id="{40D626C8-C02C-441D-BFDD-74B6FD13DB9E}"/>
              </a:ext>
            </a:extLst>
          </p:cNvPr>
          <p:cNvPicPr/>
          <p:nvPr/>
        </p:nvPicPr>
        <p:blipFill rotWithShape="1">
          <a:blip r:embed="rId2">
            <a:extLst>
              <a:ext uri="{28A0092B-C50C-407E-A947-70E740481C1C}">
                <a14:useLocalDpi xmlns:a14="http://schemas.microsoft.com/office/drawing/2010/main" val="0"/>
              </a:ext>
            </a:extLst>
          </a:blip>
          <a:srcRect l="847" r="4855" b="-3"/>
          <a:stretch/>
        </p:blipFill>
        <p:spPr bwMode="auto">
          <a:xfrm>
            <a:off x="192528" y="171716"/>
            <a:ext cx="3793268" cy="6514565"/>
          </a:xfrm>
          <a:prstGeom prst="rect">
            <a:avLst/>
          </a:prstGeom>
          <a:noFill/>
        </p:spPr>
      </p:pic>
      <p:pic>
        <p:nvPicPr>
          <p:cNvPr id="3" name="Picture 2" descr="Graphical user interface, application&#10;&#10;Description automatically generated">
            <a:extLst>
              <a:ext uri="{FF2B5EF4-FFF2-40B4-BE49-F238E27FC236}">
                <a16:creationId xmlns:a16="http://schemas.microsoft.com/office/drawing/2014/main" id="{83F960EE-0746-4F1A-8489-D94505E5C972}"/>
              </a:ext>
            </a:extLst>
          </p:cNvPr>
          <p:cNvPicPr/>
          <p:nvPr/>
        </p:nvPicPr>
        <p:blipFill rotWithShape="1">
          <a:blip r:embed="rId3">
            <a:extLst>
              <a:ext uri="{28A0092B-C50C-407E-A947-70E740481C1C}">
                <a14:useLocalDpi xmlns:a14="http://schemas.microsoft.com/office/drawing/2010/main" val="0"/>
              </a:ext>
            </a:extLst>
          </a:blip>
          <a:srcRect r="4965" b="-3"/>
          <a:stretch/>
        </p:blipFill>
        <p:spPr bwMode="auto">
          <a:xfrm>
            <a:off x="4184538" y="171716"/>
            <a:ext cx="3822924" cy="6514565"/>
          </a:xfrm>
          <a:prstGeom prst="rect">
            <a:avLst/>
          </a:prstGeom>
          <a:noFill/>
        </p:spPr>
      </p:pic>
      <p:pic>
        <p:nvPicPr>
          <p:cNvPr id="4" name="Picture 3" descr="Graphical user interface, chart, application, radar chart&#10;&#10;Description automatically generated">
            <a:extLst>
              <a:ext uri="{FF2B5EF4-FFF2-40B4-BE49-F238E27FC236}">
                <a16:creationId xmlns:a16="http://schemas.microsoft.com/office/drawing/2014/main" id="{81C54A0B-9C5F-4626-8C89-C3C8AF21DD19}"/>
              </a:ext>
            </a:extLst>
          </p:cNvPr>
          <p:cNvPicPr/>
          <p:nvPr/>
        </p:nvPicPr>
        <p:blipFill rotWithShape="1">
          <a:blip r:embed="rId4">
            <a:extLst>
              <a:ext uri="{28A0092B-C50C-407E-A947-70E740481C1C}">
                <a14:useLocalDpi xmlns:a14="http://schemas.microsoft.com/office/drawing/2010/main" val="0"/>
              </a:ext>
            </a:extLst>
          </a:blip>
          <a:srcRect l="989" r="4571" b="-3"/>
          <a:stretch/>
        </p:blipFill>
        <p:spPr bwMode="auto">
          <a:xfrm>
            <a:off x="8188032" y="171716"/>
            <a:ext cx="3799007" cy="6514565"/>
          </a:xfrm>
          <a:prstGeom prst="rect">
            <a:avLst/>
          </a:prstGeom>
          <a:noFill/>
        </p:spPr>
      </p:pic>
    </p:spTree>
    <p:extLst>
      <p:ext uri="{BB962C8B-B14F-4D97-AF65-F5344CB8AC3E}">
        <p14:creationId xmlns:p14="http://schemas.microsoft.com/office/powerpoint/2010/main" val="737607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933A5B4-D568-4041-B5C8-0041EFFBEAC5}"/>
              </a:ext>
            </a:extLst>
          </p:cNvPr>
          <p:cNvSpPr txBox="1">
            <a:spLocks/>
          </p:cNvSpPr>
          <p:nvPr/>
        </p:nvSpPr>
        <p:spPr>
          <a:xfrm>
            <a:off x="119611" y="10179"/>
            <a:ext cx="11665102" cy="118831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rgbClr val="000000"/>
                </a:solidFill>
                <a:effectLst/>
                <a:uLnTx/>
                <a:uFillTx/>
                <a:latin typeface="Calibri Light" panose="020F0302020204030204"/>
                <a:ea typeface="+mj-ea"/>
                <a:cs typeface="+mj-cs"/>
              </a:rPr>
              <a:t>Early user feedback – and ongoing work</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3200" b="1" i="0" u="none" strike="noStrike" kern="1200" cap="none" spc="0" normalizeH="0" baseline="0" noProof="0">
              <a:ln>
                <a:noFill/>
              </a:ln>
              <a:solidFill>
                <a:srgbClr val="000000"/>
              </a:solidFill>
              <a:effectLst/>
              <a:uLnTx/>
              <a:uFillTx/>
              <a:latin typeface="Calibri Light" panose="020F0302020204030204"/>
              <a:ea typeface="+mj-ea"/>
              <a:cs typeface="+mj-cs"/>
            </a:endParaRPr>
          </a:p>
        </p:txBody>
      </p:sp>
      <p:sp>
        <p:nvSpPr>
          <p:cNvPr id="7" name="Title 1">
            <a:extLst>
              <a:ext uri="{FF2B5EF4-FFF2-40B4-BE49-F238E27FC236}">
                <a16:creationId xmlns:a16="http://schemas.microsoft.com/office/drawing/2014/main" id="{F5C5BE33-DCB0-484A-956E-187FF6D98FFE}"/>
              </a:ext>
            </a:extLst>
          </p:cNvPr>
          <p:cNvSpPr txBox="1">
            <a:spLocks/>
          </p:cNvSpPr>
          <p:nvPr/>
        </p:nvSpPr>
        <p:spPr>
          <a:xfrm>
            <a:off x="513890" y="1913889"/>
            <a:ext cx="5582110" cy="3496254"/>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3200" b="1" i="0" u="none" strike="noStrike" kern="1200" cap="none" spc="0" normalizeH="0" baseline="0" noProof="0">
              <a:ln>
                <a:noFill/>
              </a:ln>
              <a:solidFill>
                <a:prstClr val="black"/>
              </a:solidFill>
              <a:effectLst/>
              <a:uLnTx/>
              <a:uFillTx/>
              <a:latin typeface="Calibri Light" panose="020F0302020204030204"/>
              <a:ea typeface="+mj-ea"/>
              <a:cs typeface="+mj-cs"/>
            </a:endParaRP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2100" b="1" i="0" u="none" strike="noStrike" kern="1200" cap="none" spc="0" normalizeH="0" baseline="0" noProof="0">
                <a:ln>
                  <a:noFill/>
                </a:ln>
                <a:solidFill>
                  <a:prstClr val="black"/>
                </a:solidFill>
                <a:effectLst/>
                <a:uLnTx/>
                <a:uFillTx/>
                <a:latin typeface="Calibri Light" panose="020F0302020204030204"/>
                <a:ea typeface="+mj-ea"/>
                <a:cs typeface="+mj-cs"/>
              </a:rPr>
              <a:t>67% of testers would recommend CiCi</a:t>
            </a: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GB" sz="2100" b="1" i="0" u="none" strike="noStrike" kern="1200" cap="none" spc="0" normalizeH="0" baseline="0" noProof="0">
              <a:ln>
                <a:noFill/>
              </a:ln>
              <a:solidFill>
                <a:prstClr val="black"/>
              </a:solidFill>
              <a:effectLst/>
              <a:uLnTx/>
              <a:uFillTx/>
              <a:latin typeface="Calibri Light" panose="020F0302020204030204"/>
              <a:ea typeface="+mj-ea"/>
              <a:cs typeface="+mj-cs"/>
            </a:endParaRP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2100" b="1" i="0" u="none" strike="noStrike" kern="1200" cap="none" spc="0" normalizeH="0" baseline="0" noProof="0">
                <a:ln>
                  <a:noFill/>
                </a:ln>
                <a:solidFill>
                  <a:prstClr val="black"/>
                </a:solidFill>
                <a:effectLst/>
                <a:uLnTx/>
                <a:uFillTx/>
                <a:latin typeface="Calibri Light" panose="020F0302020204030204"/>
                <a:ea typeface="+mj-ea"/>
                <a:cs typeface="+mj-cs"/>
              </a:rPr>
              <a:t>60% of testers said CiCi, even at prototype stage, provided a relevant response to their query</a:t>
            </a: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GB" sz="2100" b="1" i="0" u="none" strike="noStrike" kern="1200" cap="none" spc="0" normalizeH="0" baseline="0" noProof="0">
              <a:ln>
                <a:noFill/>
              </a:ln>
              <a:solidFill>
                <a:prstClr val="black"/>
              </a:solidFill>
              <a:effectLst/>
              <a:uLnTx/>
              <a:uFillTx/>
              <a:latin typeface="Calibri Light" panose="020F0302020204030204"/>
              <a:ea typeface="+mj-ea"/>
              <a:cs typeface="+mj-cs"/>
            </a:endParaRP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2100" b="1" i="0" u="none" strike="noStrike" kern="1200" cap="none" spc="0" normalizeH="0" baseline="0" noProof="0">
                <a:ln>
                  <a:noFill/>
                </a:ln>
                <a:solidFill>
                  <a:prstClr val="black"/>
                </a:solidFill>
                <a:effectLst/>
                <a:uLnTx/>
                <a:uFillTx/>
                <a:latin typeface="Calibri Light" panose="020F0302020204030204"/>
                <a:ea typeface="+mj-ea"/>
                <a:cs typeface="+mj-cs"/>
              </a:rPr>
              <a:t>94% of practitioners said a chatbot would be a helpful complement to existing careers provision </a:t>
            </a: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GB" sz="2100" b="1"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
        <p:nvSpPr>
          <p:cNvPr id="9" name="Title 1">
            <a:extLst>
              <a:ext uri="{FF2B5EF4-FFF2-40B4-BE49-F238E27FC236}">
                <a16:creationId xmlns:a16="http://schemas.microsoft.com/office/drawing/2014/main" id="{160C2F75-12CA-4AF4-B3E7-AE2A3B60DF5D}"/>
              </a:ext>
            </a:extLst>
          </p:cNvPr>
          <p:cNvSpPr txBox="1">
            <a:spLocks/>
          </p:cNvSpPr>
          <p:nvPr/>
        </p:nvSpPr>
        <p:spPr>
          <a:xfrm>
            <a:off x="696918" y="6217350"/>
            <a:ext cx="5505685" cy="55658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400" b="1" i="1" u="none" strike="noStrike" kern="1200" cap="none" spc="0" normalizeH="0" baseline="0" noProof="0">
                <a:ln>
                  <a:noFill/>
                </a:ln>
                <a:solidFill>
                  <a:srgbClr val="5FA59F"/>
                </a:solidFill>
                <a:effectLst/>
                <a:uLnTx/>
                <a:uFillTx/>
                <a:latin typeface="Calibri Light" panose="020F0302020204030204"/>
                <a:ea typeface="+mj-ea"/>
                <a:cs typeface="+mj-cs"/>
              </a:rPr>
              <a:t>On the right track</a:t>
            </a:r>
          </a:p>
        </p:txBody>
      </p:sp>
      <p:sp>
        <p:nvSpPr>
          <p:cNvPr id="10" name="Title 1">
            <a:extLst>
              <a:ext uri="{FF2B5EF4-FFF2-40B4-BE49-F238E27FC236}">
                <a16:creationId xmlns:a16="http://schemas.microsoft.com/office/drawing/2014/main" id="{EA4D48AD-B539-43AD-891F-4EE739101E46}"/>
              </a:ext>
            </a:extLst>
          </p:cNvPr>
          <p:cNvSpPr txBox="1">
            <a:spLocks/>
          </p:cNvSpPr>
          <p:nvPr/>
        </p:nvSpPr>
        <p:spPr>
          <a:xfrm>
            <a:off x="6096000" y="6217350"/>
            <a:ext cx="5505685" cy="55658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400" b="1" i="1" u="none" strike="noStrike" kern="1200" cap="none" spc="0" normalizeH="0" baseline="0" noProof="0">
                <a:ln>
                  <a:noFill/>
                </a:ln>
                <a:solidFill>
                  <a:srgbClr val="5FA59F"/>
                </a:solidFill>
                <a:effectLst/>
                <a:uLnTx/>
                <a:uFillTx/>
                <a:latin typeface="Calibri Light" panose="020F0302020204030204"/>
                <a:ea typeface="+mj-ea"/>
                <a:cs typeface="+mj-cs"/>
              </a:rPr>
              <a:t>Steers for the future</a:t>
            </a:r>
          </a:p>
        </p:txBody>
      </p:sp>
      <p:pic>
        <p:nvPicPr>
          <p:cNvPr id="3" name="Graphic 2" descr="Smiling face with solid fill with solid fill">
            <a:extLst>
              <a:ext uri="{FF2B5EF4-FFF2-40B4-BE49-F238E27FC236}">
                <a16:creationId xmlns:a16="http://schemas.microsoft.com/office/drawing/2014/main" id="{B0F9C9FC-C60E-40CA-A8E6-0A3B694007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38858" y="1116587"/>
            <a:ext cx="1047005" cy="1047005"/>
          </a:xfrm>
          <a:prstGeom prst="rect">
            <a:avLst/>
          </a:prstGeom>
        </p:spPr>
      </p:pic>
      <p:pic>
        <p:nvPicPr>
          <p:cNvPr id="5" name="Graphic 4" descr="Upward trend with solid fill">
            <a:extLst>
              <a:ext uri="{FF2B5EF4-FFF2-40B4-BE49-F238E27FC236}">
                <a16:creationId xmlns:a16="http://schemas.microsoft.com/office/drawing/2014/main" id="{2492FBEA-6B2D-4C5C-9E0C-688534158E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68241" y="1081862"/>
            <a:ext cx="1047005" cy="1047005"/>
          </a:xfrm>
          <a:prstGeom prst="rect">
            <a:avLst/>
          </a:prstGeom>
        </p:spPr>
      </p:pic>
      <p:sp>
        <p:nvSpPr>
          <p:cNvPr id="17" name="Title 1">
            <a:extLst>
              <a:ext uri="{FF2B5EF4-FFF2-40B4-BE49-F238E27FC236}">
                <a16:creationId xmlns:a16="http://schemas.microsoft.com/office/drawing/2014/main" id="{DE093A43-CE72-420E-8011-F10757F7FA55}"/>
              </a:ext>
            </a:extLst>
          </p:cNvPr>
          <p:cNvSpPr txBox="1">
            <a:spLocks/>
          </p:cNvSpPr>
          <p:nvPr/>
        </p:nvSpPr>
        <p:spPr>
          <a:xfrm>
            <a:off x="6453601" y="1879164"/>
            <a:ext cx="5399082" cy="3919752"/>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3200" b="1" i="0" u="none" strike="noStrike" kern="1200" cap="none" spc="0" normalizeH="0" baseline="0" noProof="0">
              <a:ln>
                <a:noFill/>
              </a:ln>
              <a:solidFill>
                <a:prstClr val="black"/>
              </a:solidFill>
              <a:effectLst/>
              <a:uLnTx/>
              <a:uFillTx/>
              <a:latin typeface="Calibri Light" panose="020F0302020204030204"/>
              <a:ea typeface="+mj-ea"/>
              <a:cs typeface="+mj-cs"/>
            </a:endParaRP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2100" b="1" i="0" u="none" strike="noStrike" kern="1200" cap="none" spc="0" normalizeH="0" baseline="0" noProof="0">
                <a:ln>
                  <a:noFill/>
                </a:ln>
                <a:solidFill>
                  <a:prstClr val="black"/>
                </a:solidFill>
                <a:effectLst/>
                <a:uLnTx/>
                <a:uFillTx/>
                <a:latin typeface="Calibri Light" panose="020F0302020204030204"/>
                <a:ea typeface="+mj-ea"/>
                <a:cs typeface="+mj-cs"/>
              </a:rPr>
              <a:t>Some key data feeds need adding, e.g. apprenticeships (added in 2021)</a:t>
            </a: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GB" sz="2100" b="1" i="0" u="none" strike="noStrike" kern="1200" cap="none" spc="0" normalizeH="0" baseline="0" noProof="0">
              <a:ln>
                <a:noFill/>
              </a:ln>
              <a:solidFill>
                <a:prstClr val="black"/>
              </a:solidFill>
              <a:effectLst/>
              <a:uLnTx/>
              <a:uFillTx/>
              <a:latin typeface="Calibri Light" panose="020F0302020204030204"/>
              <a:ea typeface="+mj-ea"/>
              <a:cs typeface="+mj-cs"/>
            </a:endParaRP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2100" b="1" i="0" u="none" strike="noStrike" kern="1200" cap="none" spc="0" normalizeH="0" baseline="0" noProof="0">
                <a:ln>
                  <a:noFill/>
                </a:ln>
                <a:solidFill>
                  <a:prstClr val="black"/>
                </a:solidFill>
                <a:effectLst/>
                <a:uLnTx/>
                <a:uFillTx/>
                <a:latin typeface="Calibri Light" panose="020F0302020204030204"/>
                <a:ea typeface="+mj-ea"/>
                <a:cs typeface="+mj-cs"/>
              </a:rPr>
              <a:t>Need to improve look &amp; feel (still underway)</a:t>
            </a: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GB" sz="2100" b="1" i="0" u="none" strike="noStrike" kern="1200" cap="none" spc="0" normalizeH="0" baseline="0" noProof="0">
              <a:ln>
                <a:noFill/>
              </a:ln>
              <a:solidFill>
                <a:prstClr val="black"/>
              </a:solidFill>
              <a:effectLst/>
              <a:uLnTx/>
              <a:uFillTx/>
              <a:latin typeface="Calibri Light" panose="020F0302020204030204"/>
              <a:ea typeface="+mj-ea"/>
              <a:cs typeface="+mj-cs"/>
            </a:endParaRP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2100" b="1" i="0" u="none" strike="noStrike" kern="1200" cap="none" spc="0" normalizeH="0" baseline="0" noProof="0">
                <a:ln>
                  <a:noFill/>
                </a:ln>
                <a:solidFill>
                  <a:prstClr val="black"/>
                </a:solidFill>
                <a:effectLst/>
                <a:uLnTx/>
                <a:uFillTx/>
                <a:latin typeface="Calibri Light" panose="020F0302020204030204"/>
                <a:ea typeface="+mj-ea"/>
                <a:cs typeface="+mj-cs"/>
              </a:rPr>
              <a:t>Need to search for post-16 courses given career interests (prototype implemented for an FE college)</a:t>
            </a: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GB" sz="2100" b="1" i="0" u="none" strike="noStrike" kern="1200" cap="none" spc="0" normalizeH="0" baseline="0" noProof="0">
              <a:ln>
                <a:noFill/>
              </a:ln>
              <a:solidFill>
                <a:prstClr val="black"/>
              </a:solidFill>
              <a:effectLst/>
              <a:uLnTx/>
              <a:uFillTx/>
              <a:latin typeface="Calibri Light" panose="020F0302020204030204"/>
              <a:ea typeface="+mj-ea"/>
              <a:cs typeface="+mj-cs"/>
            </a:endParaRP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2100" b="1" i="0" u="none" strike="noStrike" kern="1200" cap="none" spc="0" normalizeH="0" baseline="0" noProof="0">
                <a:ln>
                  <a:noFill/>
                </a:ln>
                <a:solidFill>
                  <a:prstClr val="black"/>
                </a:solidFill>
                <a:effectLst/>
                <a:uLnTx/>
                <a:uFillTx/>
                <a:latin typeface="Calibri Light" panose="020F0302020204030204"/>
                <a:ea typeface="+mj-ea"/>
                <a:cs typeface="+mj-cs"/>
              </a:rPr>
              <a:t>Need to develop guidance/functionality to support practitioner/client joint usage (plans for 2022)</a:t>
            </a:r>
            <a:endParaRPr kumimoji="0" lang="en-GB" sz="21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8" name="Speech Bubble: Oval 17">
            <a:extLst>
              <a:ext uri="{FF2B5EF4-FFF2-40B4-BE49-F238E27FC236}">
                <a16:creationId xmlns:a16="http://schemas.microsoft.com/office/drawing/2014/main" id="{A6E4FA1A-D9C2-4EFB-BCA8-A386892F263C}"/>
              </a:ext>
            </a:extLst>
          </p:cNvPr>
          <p:cNvSpPr/>
          <p:nvPr/>
        </p:nvSpPr>
        <p:spPr>
          <a:xfrm rot="317825">
            <a:off x="115485" y="4733343"/>
            <a:ext cx="3134483" cy="1335999"/>
          </a:xfrm>
          <a:prstGeom prst="wedgeEllipseCallout">
            <a:avLst>
              <a:gd name="adj1" fmla="val -37237"/>
              <a:gd name="adj2" fmla="val 62541"/>
            </a:avLst>
          </a:prstGeom>
          <a:solidFill>
            <a:srgbClr val="5FA5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white"/>
                </a:solidFill>
                <a:effectLst/>
                <a:uLnTx/>
                <a:uFillTx/>
                <a:latin typeface="Calibri body"/>
                <a:ea typeface="Times New Roman" panose="02020603050405020304" pitchFamily="18" charset="0"/>
                <a:cs typeface="Times New Roman" panose="02020603050405020304" pitchFamily="18" charset="0"/>
              </a:rPr>
              <a:t>“I thought it was easy to have one place for all the information and not have to scroll many different sites.”</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Speech Bubble: Oval 18">
            <a:extLst>
              <a:ext uri="{FF2B5EF4-FFF2-40B4-BE49-F238E27FC236}">
                <a16:creationId xmlns:a16="http://schemas.microsoft.com/office/drawing/2014/main" id="{EE5CFE50-A13F-4C3A-8084-C841E0653D04}"/>
              </a:ext>
            </a:extLst>
          </p:cNvPr>
          <p:cNvSpPr/>
          <p:nvPr/>
        </p:nvSpPr>
        <p:spPr>
          <a:xfrm>
            <a:off x="3259130" y="4875974"/>
            <a:ext cx="2836870" cy="1188313"/>
          </a:xfrm>
          <a:prstGeom prst="wedgeEllipseCallout">
            <a:avLst>
              <a:gd name="adj1" fmla="val -40664"/>
              <a:gd name="adj2" fmla="val -72267"/>
            </a:avLst>
          </a:prstGeom>
          <a:solidFill>
            <a:srgbClr val="5FA5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white"/>
                </a:solidFill>
                <a:effectLst/>
                <a:uLnTx/>
                <a:uFillTx/>
                <a:latin typeface="Calibri body"/>
                <a:ea typeface="Times New Roman" panose="02020603050405020304" pitchFamily="18" charset="0"/>
                <a:cs typeface="Times New Roman" panose="02020603050405020304" pitchFamily="18" charset="0"/>
              </a:rPr>
              <a:t>“The skill pictures for jobs was fab! Links to extra help were readily available which is good.”</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26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chat or text message&#10;&#10;Description automatically generated">
            <a:extLst>
              <a:ext uri="{FF2B5EF4-FFF2-40B4-BE49-F238E27FC236}">
                <a16:creationId xmlns:a16="http://schemas.microsoft.com/office/drawing/2014/main" id="{DC13AA43-EC5A-40C8-A8C4-AF439B54F185}"/>
              </a:ext>
            </a:extLst>
          </p:cNvPr>
          <p:cNvPicPr>
            <a:picLocks noChangeAspect="1"/>
          </p:cNvPicPr>
          <p:nvPr/>
        </p:nvPicPr>
        <p:blipFill rotWithShape="1">
          <a:blip r:embed="rId2">
            <a:alphaModFix/>
          </a:blip>
          <a:srcRect r="3632"/>
          <a:stretch/>
        </p:blipFill>
        <p:spPr>
          <a:xfrm>
            <a:off x="5797543" y="10"/>
            <a:ext cx="6394152" cy="6857990"/>
          </a:xfrm>
          <a:prstGeom prst="rect">
            <a:avLst/>
          </a:prstGeom>
        </p:spPr>
      </p:pic>
      <p:sp>
        <p:nvSpPr>
          <p:cNvPr id="17" name="Content Placeholder 5">
            <a:extLst>
              <a:ext uri="{FF2B5EF4-FFF2-40B4-BE49-F238E27FC236}">
                <a16:creationId xmlns:a16="http://schemas.microsoft.com/office/drawing/2014/main" id="{3C048CBB-6EB5-40ED-9B4A-B21B9A0FA55B}"/>
              </a:ext>
            </a:extLst>
          </p:cNvPr>
          <p:cNvSpPr>
            <a:spLocks noGrp="1"/>
          </p:cNvSpPr>
          <p:nvPr>
            <p:ph idx="1"/>
          </p:nvPr>
        </p:nvSpPr>
        <p:spPr>
          <a:xfrm>
            <a:off x="228337" y="1105587"/>
            <a:ext cx="5311754" cy="5108781"/>
          </a:xfrm>
        </p:spPr>
        <p:txBody>
          <a:bodyPr anchor="ctr">
            <a:normAutofit/>
          </a:bodyPr>
          <a:lstStyle/>
          <a:p>
            <a:pPr marL="0" indent="0">
              <a:buNone/>
            </a:pPr>
            <a:endParaRPr lang="en-GB" sz="3200" dirty="0">
              <a:solidFill>
                <a:srgbClr val="000000"/>
              </a:solidFill>
            </a:endParaRPr>
          </a:p>
          <a:p>
            <a:pPr marL="0" indent="0">
              <a:buNone/>
            </a:pPr>
            <a:endParaRPr lang="en-GB" sz="3200" dirty="0">
              <a:solidFill>
                <a:srgbClr val="000000"/>
              </a:solidFill>
            </a:endParaRPr>
          </a:p>
          <a:p>
            <a:pPr marL="0" indent="0">
              <a:buNone/>
            </a:pPr>
            <a:endParaRPr lang="en-GB" sz="3200" dirty="0">
              <a:solidFill>
                <a:srgbClr val="000000"/>
              </a:solidFill>
            </a:endParaRPr>
          </a:p>
          <a:p>
            <a:pPr marL="0" indent="0">
              <a:buNone/>
            </a:pPr>
            <a:r>
              <a:rPr lang="en-GB" sz="3200" b="1">
                <a:solidFill>
                  <a:srgbClr val="000000"/>
                </a:solidFill>
              </a:rPr>
              <a:t>2. What is your experience of bots?</a:t>
            </a:r>
            <a:endParaRPr lang="en-GB" sz="1400" dirty="0">
              <a:solidFill>
                <a:srgbClr val="000000"/>
              </a:solidFill>
            </a:endParaRPr>
          </a:p>
        </p:txBody>
      </p:sp>
      <p:pic>
        <p:nvPicPr>
          <p:cNvPr id="3" name="Picture 2" descr="Graphical user interface&#10;&#10;Description automatically generated">
            <a:extLst>
              <a:ext uri="{FF2B5EF4-FFF2-40B4-BE49-F238E27FC236}">
                <a16:creationId xmlns:a16="http://schemas.microsoft.com/office/drawing/2014/main" id="{CBAA21C6-F3D5-4ADC-A732-71D50DD26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511" y="437428"/>
            <a:ext cx="2463664" cy="1853012"/>
          </a:xfrm>
          <a:prstGeom prst="rect">
            <a:avLst/>
          </a:prstGeom>
        </p:spPr>
      </p:pic>
    </p:spTree>
    <p:extLst>
      <p:ext uri="{BB962C8B-B14F-4D97-AF65-F5344CB8AC3E}">
        <p14:creationId xmlns:p14="http://schemas.microsoft.com/office/powerpoint/2010/main" val="18653031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8730</TotalTime>
  <Words>4551</Words>
  <Application>Microsoft Macintosh PowerPoint</Application>
  <PresentationFormat>Widescreen</PresentationFormat>
  <Paragraphs>341</Paragraphs>
  <Slides>30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body</vt:lpstr>
      <vt:lpstr>Calibri Light</vt:lpstr>
      <vt:lpstr>Helvetica</vt:lpstr>
      <vt:lpstr>Helvetica Neue</vt:lpstr>
      <vt:lpstr>Wingdings</vt:lpstr>
      <vt:lpstr>Office Theme</vt:lpstr>
      <vt:lpstr>PowerPoint Presentation</vt:lpstr>
      <vt:lpstr>PowerPoint Presentation</vt:lpstr>
      <vt:lpstr>PowerPoint Presentation</vt:lpstr>
      <vt:lpstr>PowerPoint Presentation</vt:lpstr>
      <vt:lpstr>PowerPoint Presentation</vt:lpstr>
      <vt:lpstr>     Modules live in CiCi prototype + more in dev plan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LMI important?</vt:lpstr>
      <vt:lpstr>Why use LMI?</vt:lpstr>
      <vt:lpstr>The ‘talent-matching’ approach</vt:lpstr>
      <vt:lpstr>The humanistic client centred empowerment approach</vt:lpstr>
      <vt:lpstr>Social Learning</vt:lpstr>
      <vt:lpstr>Principles underlying the use of effective LMI as part of career guidance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Slide</dc:title>
  <dc:creator>Bob Hughes</dc:creator>
  <cp:lastModifiedBy>Attwell, Graham</cp:lastModifiedBy>
  <cp:revision>69</cp:revision>
  <dcterms:created xsi:type="dcterms:W3CDTF">2021-01-22T15:52:57Z</dcterms:created>
  <dcterms:modified xsi:type="dcterms:W3CDTF">2021-12-13T13:22:26Z</dcterms:modified>
</cp:coreProperties>
</file>